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Proxima Nova" panose="020B0604020202020204" charset="0"/>
      <p:regular r:id="rId27"/>
      <p:bold r:id="rId28"/>
      <p:italic r:id="rId29"/>
      <p:boldItalic r:id="rId30"/>
    </p:embeddedFont>
    <p:embeddedFont>
      <p:font typeface="Old Standard TT" panose="020B0604020202020204" charset="0"/>
      <p:regular r:id="rId31"/>
      <p:bold r:id="rId32"/>
      <p:italic r:id="rId33"/>
    </p:embeddedFont>
    <p:embeddedFont>
      <p:font typeface="Proxima Nova Semibold" panose="020B0604020202020204" charset="0"/>
      <p:regular r:id="rId34"/>
      <p:bold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michigan.gov/documents/mde/Michigan_Accommodations_Manual.final_480016_7.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 This is a Pear Deck Text Slide </a:t>
            </a:r>
            <a:endParaRPr/>
          </a:p>
          <a:p>
            <a:pPr marL="0" lvl="0" indent="0">
              <a:spcBef>
                <a:spcPts val="0"/>
              </a:spcBef>
              <a:spcAft>
                <a:spcPts val="0"/>
              </a:spcAft>
              <a:buNone/>
            </a:pPr>
            <a:r>
              <a:rPr lang="en"/>
              <a:t>🍐 To edit the type of question, go back to the "Ask Students a Question" in the Pear Deck sidebar.</a:t>
            </a:r>
            <a:endParaRPr/>
          </a:p>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200">
                <a:solidFill>
                  <a:schemeClr val="dk1"/>
                </a:solidFill>
                <a:latin typeface="Old Standard TT"/>
                <a:ea typeface="Old Standard TT"/>
                <a:cs typeface="Old Standard TT"/>
                <a:sym typeface="Old Standard TT"/>
              </a:rPr>
              <a:t>Signing up is easy, Borrowing is free -- Loan tools to trial with students</a:t>
            </a:r>
            <a:endParaRPr sz="1200">
              <a:solidFill>
                <a:schemeClr val="dk1"/>
              </a:solidFill>
              <a:latin typeface="Old Standard TT"/>
              <a:ea typeface="Old Standard TT"/>
              <a:cs typeface="Old Standard TT"/>
              <a:sym typeface="Old Standard TT"/>
            </a:endParaRPr>
          </a:p>
          <a:p>
            <a:pPr marL="0" lvl="0" indent="0" rtl="0">
              <a:lnSpc>
                <a:spcPct val="100000"/>
              </a:lnSpc>
              <a:spcBef>
                <a:spcPts val="0"/>
              </a:spcBef>
              <a:spcAft>
                <a:spcPts val="0"/>
              </a:spcAft>
              <a:buNone/>
            </a:pPr>
            <a:r>
              <a:rPr lang="en" sz="1200">
                <a:solidFill>
                  <a:schemeClr val="dk1"/>
                </a:solidFill>
                <a:latin typeface="Old Standard TT"/>
                <a:ea typeface="Old Standard TT"/>
                <a:cs typeface="Old Standard TT"/>
                <a:sym typeface="Old Standard TT"/>
              </a:rPr>
              <a:t>iPads with a variety of apps, especially AAC (like PODD, LAMP Words for Life, Proloquo2go, Sonoflex)</a:t>
            </a:r>
            <a:endParaRPr sz="1200">
              <a:solidFill>
                <a:schemeClr val="dk1"/>
              </a:solidFill>
              <a:latin typeface="Old Standard TT"/>
              <a:ea typeface="Old Standard TT"/>
              <a:cs typeface="Old Standard TT"/>
              <a:sym typeface="Old Standard TT"/>
            </a:endParaRPr>
          </a:p>
          <a:p>
            <a:pPr marL="0" lvl="0" indent="0" rtl="0">
              <a:lnSpc>
                <a:spcPct val="100000"/>
              </a:lnSpc>
              <a:spcBef>
                <a:spcPts val="0"/>
              </a:spcBef>
              <a:spcAft>
                <a:spcPts val="0"/>
              </a:spcAft>
              <a:buNone/>
            </a:pPr>
            <a:r>
              <a:rPr lang="en" sz="1200">
                <a:solidFill>
                  <a:schemeClr val="dk1"/>
                </a:solidFill>
                <a:latin typeface="Old Standard TT"/>
                <a:ea typeface="Old Standard TT"/>
                <a:cs typeface="Old Standard TT"/>
                <a:sym typeface="Old Standard TT"/>
              </a:rPr>
              <a:t>Pressure vests, Weighted vests, blankets, suspenders, even a snake</a:t>
            </a:r>
            <a:endParaRPr sz="1200">
              <a:solidFill>
                <a:schemeClr val="dk1"/>
              </a:solidFill>
              <a:latin typeface="Old Standard TT"/>
              <a:ea typeface="Old Standard TT"/>
              <a:cs typeface="Old Standard TT"/>
              <a:sym typeface="Old Standard TT"/>
            </a:endParaRPr>
          </a:p>
          <a:p>
            <a:pPr marL="0" lvl="0" indent="0" rtl="0">
              <a:lnSpc>
                <a:spcPct val="100000"/>
              </a:lnSpc>
              <a:spcBef>
                <a:spcPts val="0"/>
              </a:spcBef>
              <a:spcAft>
                <a:spcPts val="0"/>
              </a:spcAft>
              <a:buNone/>
            </a:pPr>
            <a:r>
              <a:rPr lang="en" sz="1200">
                <a:solidFill>
                  <a:schemeClr val="dk1"/>
                </a:solidFill>
                <a:latin typeface="Old Standard TT"/>
                <a:ea typeface="Old Standard TT"/>
                <a:cs typeface="Old Standard TT"/>
                <a:sym typeface="Old Standard TT"/>
              </a:rPr>
              <a:t>Ergonomic mouse, eases strain on wrist/forearm</a:t>
            </a:r>
            <a:endParaRPr sz="1200">
              <a:solidFill>
                <a:schemeClr val="dk1"/>
              </a:solidFill>
              <a:latin typeface="Old Standard TT"/>
              <a:ea typeface="Old Standard TT"/>
              <a:cs typeface="Old Standard TT"/>
              <a:sym typeface="Old Standard TT"/>
            </a:endParaRPr>
          </a:p>
          <a:p>
            <a:pPr marL="0" lvl="0" indent="0" rtl="0">
              <a:lnSpc>
                <a:spcPct val="100000"/>
              </a:lnSpc>
              <a:spcBef>
                <a:spcPts val="0"/>
              </a:spcBef>
              <a:spcAft>
                <a:spcPts val="0"/>
              </a:spcAft>
              <a:buNone/>
            </a:pPr>
            <a:r>
              <a:rPr lang="en" sz="1200">
                <a:solidFill>
                  <a:schemeClr val="dk1"/>
                </a:solidFill>
                <a:latin typeface="Old Standard TT"/>
                <a:ea typeface="Old Standard TT"/>
                <a:cs typeface="Old Standard TT"/>
                <a:sym typeface="Old Standard TT"/>
              </a:rPr>
              <a:t>Various headphones (with or without mic) and earphones (noise-cancelling)</a:t>
            </a:r>
            <a:endParaRPr sz="1200">
              <a:solidFill>
                <a:schemeClr val="dk1"/>
              </a:solidFill>
              <a:latin typeface="Old Standard TT"/>
              <a:ea typeface="Old Standard TT"/>
              <a:cs typeface="Old Standard TT"/>
              <a:sym typeface="Old Standard TT"/>
            </a:endParaRPr>
          </a:p>
          <a:p>
            <a:pPr marL="0" lvl="0" indent="0" rtl="0">
              <a:lnSpc>
                <a:spcPct val="100000"/>
              </a:lnSpc>
              <a:spcBef>
                <a:spcPts val="0"/>
              </a:spcBef>
              <a:spcAft>
                <a:spcPts val="0"/>
              </a:spcAft>
              <a:buNone/>
            </a:pPr>
            <a:r>
              <a:rPr lang="en" sz="1200">
                <a:solidFill>
                  <a:schemeClr val="dk1"/>
                </a:solidFill>
                <a:latin typeface="Old Standard TT"/>
                <a:ea typeface="Old Standard TT"/>
                <a:cs typeface="Old Standard TT"/>
                <a:sym typeface="Old Standard TT"/>
              </a:rPr>
              <a:t>Sensory tools - wiggle seats, hokki stools, under desk pedals, etc.</a:t>
            </a:r>
            <a:endParaRPr sz="1200">
              <a:solidFill>
                <a:schemeClr val="dk1"/>
              </a:solidFill>
              <a:latin typeface="Old Standard TT"/>
              <a:ea typeface="Old Standard TT"/>
              <a:cs typeface="Old Standard TT"/>
              <a:sym typeface="Old Standard TT"/>
            </a:endParaRPr>
          </a:p>
          <a:p>
            <a:pPr marL="0" lvl="0" indent="0" rtl="0">
              <a:lnSpc>
                <a:spcPct val="100000"/>
              </a:lnSpc>
              <a:spcBef>
                <a:spcPts val="0"/>
              </a:spcBef>
              <a:spcAft>
                <a:spcPts val="0"/>
              </a:spcAft>
              <a:buClr>
                <a:schemeClr val="dk1"/>
              </a:buClr>
              <a:buSzPts val="1100"/>
              <a:buFont typeface="Arial"/>
              <a:buNone/>
            </a:pPr>
            <a:r>
              <a:rPr lang="en" sz="1200">
                <a:solidFill>
                  <a:schemeClr val="dk1"/>
                </a:solidFill>
                <a:latin typeface="Old Standard TT"/>
                <a:ea typeface="Old Standard TT"/>
                <a:cs typeface="Old Standard TT"/>
                <a:sym typeface="Old Standard TT"/>
              </a:rPr>
              <a:t>Livescribe smartpen - synchs audio and handwritting digitally</a:t>
            </a:r>
            <a:endParaRPr sz="1200">
              <a:solidFill>
                <a:schemeClr val="dk1"/>
              </a:solidFill>
              <a:latin typeface="Old Standard TT"/>
              <a:ea typeface="Old Standard TT"/>
              <a:cs typeface="Old Standard TT"/>
              <a:sym typeface="Old Standard T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Go to website</a:t>
            </a:r>
            <a:endParaRPr/>
          </a:p>
          <a:p>
            <a:pPr marL="0" lvl="0" indent="0">
              <a:spcBef>
                <a:spcPts val="0"/>
              </a:spcBef>
              <a:spcAft>
                <a:spcPts val="0"/>
              </a:spcAft>
              <a:buNone/>
            </a:pPr>
            <a:r>
              <a:rPr lang="en"/>
              <a:t>Pull up example of completed and blank proposal</a:t>
            </a:r>
            <a:endParaRPr/>
          </a:p>
          <a:p>
            <a:pPr marL="0" lvl="0" indent="0">
              <a:spcBef>
                <a:spcPts val="0"/>
              </a:spcBef>
              <a:spcAft>
                <a:spcPts val="0"/>
              </a:spcAft>
              <a:buNone/>
            </a:pPr>
            <a:r>
              <a:rPr lang="en"/>
              <a:t>Explain process</a:t>
            </a:r>
            <a:endParaRPr/>
          </a:p>
          <a:p>
            <a:pPr marL="0" lvl="0" indent="0">
              <a:spcBef>
                <a:spcPts val="0"/>
              </a:spcBef>
              <a:spcAft>
                <a:spcPts val="0"/>
              </a:spcAft>
              <a:buNone/>
            </a:pPr>
            <a:r>
              <a:rPr lang="en"/>
              <a:t>Brainstorm data collection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200">
                <a:solidFill>
                  <a:schemeClr val="dk1"/>
                </a:solidFill>
                <a:latin typeface="Old Standard TT"/>
                <a:ea typeface="Old Standard TT"/>
                <a:cs typeface="Old Standard TT"/>
                <a:sym typeface="Old Standard TT"/>
              </a:rPr>
              <a:t>Accommodations and Alternative Assessments page - Consider how students are engaging in class tests and choose </a:t>
            </a:r>
            <a:r>
              <a:rPr lang="en" sz="1200" u="sng">
                <a:solidFill>
                  <a:schemeClr val="accent5"/>
                </a:solidFill>
                <a:latin typeface="Old Standard TT"/>
                <a:ea typeface="Old Standard TT"/>
                <a:cs typeface="Old Standard TT"/>
                <a:sym typeface="Old Standard TT"/>
                <a:hlinkClick r:id="rId3"/>
              </a:rPr>
              <a:t>State testing</a:t>
            </a:r>
            <a:r>
              <a:rPr lang="en" sz="1200">
                <a:solidFill>
                  <a:schemeClr val="dk1"/>
                </a:solidFill>
                <a:latin typeface="Old Standard TT"/>
                <a:ea typeface="Old Standard TT"/>
                <a:cs typeface="Old Standard TT"/>
                <a:sym typeface="Old Standard TT"/>
              </a:rPr>
              <a:t> accommodations based on need.</a:t>
            </a:r>
            <a:endParaRPr sz="1200">
              <a:solidFill>
                <a:schemeClr val="dk1"/>
              </a:solidFill>
              <a:latin typeface="Old Standard TT"/>
              <a:ea typeface="Old Standard TT"/>
              <a:cs typeface="Old Standard TT"/>
              <a:sym typeface="Old Standard TT"/>
            </a:endParaRPr>
          </a:p>
          <a:p>
            <a:pPr marL="0" lvl="0" indent="0" rtl="0">
              <a:lnSpc>
                <a:spcPct val="115000"/>
              </a:lnSpc>
              <a:spcBef>
                <a:spcPts val="0"/>
              </a:spcBef>
              <a:spcAft>
                <a:spcPts val="0"/>
              </a:spcAft>
              <a:buClr>
                <a:schemeClr val="dk1"/>
              </a:buClr>
              <a:buSzPts val="1100"/>
              <a:buFont typeface="Arial"/>
              <a:buNone/>
            </a:pPr>
            <a:r>
              <a:rPr lang="en" sz="1200">
                <a:solidFill>
                  <a:schemeClr val="dk1"/>
                </a:solidFill>
                <a:latin typeface="Old Standard TT"/>
                <a:ea typeface="Old Standard TT"/>
                <a:cs typeface="Old Standard TT"/>
                <a:sym typeface="Old Standard TT"/>
              </a:rPr>
              <a:t>https://www.michigan.gov/documents/mde/Michigan_Accommodations_Manual.final_480016_7.pdf</a:t>
            </a:r>
            <a:endParaRPr sz="1200">
              <a:solidFill>
                <a:schemeClr val="dk1"/>
              </a:solidFill>
              <a:latin typeface="Old Standard TT"/>
              <a:ea typeface="Old Standard TT"/>
              <a:cs typeface="Old Standard TT"/>
              <a:sym typeface="Old Standard T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Is AT even necessary?</a:t>
            </a:r>
            <a:endParaRPr/>
          </a:p>
          <a:p>
            <a:pPr marL="0" lvl="0" indent="0">
              <a:spcBef>
                <a:spcPts val="0"/>
              </a:spcBef>
              <a:spcAft>
                <a:spcPts val="0"/>
              </a:spcAft>
              <a:buNone/>
            </a:pPr>
            <a:r>
              <a:rPr lang="en"/>
              <a:t>Emphasizing the TASK that is difficult (over the disability causing it).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 This is a Pear Deck Multiple Choice Slide. Your current options are: A: I'm fairly comfortable with the process., B: I know the basics as long as there aren’t any follow-up questions., C: I am a little confused., D: Never heard of it!</a:t>
            </a:r>
            <a:endParaRPr/>
          </a:p>
          <a:p>
            <a:pPr marL="0" lvl="0" indent="0">
              <a:spcBef>
                <a:spcPts val="0"/>
              </a:spcBef>
              <a:spcAft>
                <a:spcPts val="0"/>
              </a:spcAft>
              <a:buNone/>
            </a:pPr>
            <a:r>
              <a:rPr lang="en"/>
              <a:t>🍐 Change the prompt and images to fit your lesson. To edit, go back to the Custom Questions in the Pear Deck sidebar.</a:t>
            </a:r>
            <a:endParaRPr/>
          </a:p>
          <a:p>
            <a:pPr marL="0" lvl="0" indent="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is the SETT? = it’s a way to frame student-centered discussions to facilitate collaborative decision-making</a:t>
            </a:r>
            <a:endParaRPr/>
          </a:p>
          <a:p>
            <a:pPr marL="0" lvl="0" indent="0">
              <a:spcBef>
                <a:spcPts val="0"/>
              </a:spcBef>
              <a:spcAft>
                <a:spcPts val="0"/>
              </a:spcAft>
              <a:buNone/>
            </a:pPr>
            <a:r>
              <a:rPr lang="en"/>
              <a:t>Student - strengths, weaknesses, skill/ability levels, interests</a:t>
            </a:r>
            <a:endParaRPr/>
          </a:p>
          <a:p>
            <a:pPr marL="0" lvl="0" indent="0">
              <a:spcBef>
                <a:spcPts val="0"/>
              </a:spcBef>
              <a:spcAft>
                <a:spcPts val="0"/>
              </a:spcAft>
              <a:buNone/>
            </a:pPr>
            <a:r>
              <a:rPr lang="en"/>
              <a:t>Environment - location (anywhere on school grounds or the bus) as well as </a:t>
            </a:r>
            <a:r>
              <a:rPr lang="en">
                <a:solidFill>
                  <a:schemeClr val="dk1"/>
                </a:solidFill>
              </a:rPr>
              <a:t>seating, lighting, etc. within the classroom</a:t>
            </a:r>
            <a:endParaRPr>
              <a:solidFill>
                <a:schemeClr val="dk1"/>
              </a:solidFill>
            </a:endParaRPr>
          </a:p>
          <a:p>
            <a:pPr marL="0" lvl="0" indent="0">
              <a:spcBef>
                <a:spcPts val="0"/>
              </a:spcBef>
              <a:spcAft>
                <a:spcPts val="0"/>
              </a:spcAft>
              <a:buNone/>
            </a:pPr>
            <a:r>
              <a:rPr lang="en">
                <a:solidFill>
                  <a:schemeClr val="dk1"/>
                </a:solidFill>
              </a:rPr>
              <a:t>Task - things they are and are not able to do (related to participating in the curriculum/school)</a:t>
            </a:r>
            <a:endParaRPr>
              <a:solidFill>
                <a:schemeClr val="dk1"/>
              </a:solidFill>
            </a:endParaRPr>
          </a:p>
          <a:p>
            <a:pPr marL="0" lvl="0" indent="0">
              <a:spcBef>
                <a:spcPts val="0"/>
              </a:spcBef>
              <a:spcAft>
                <a:spcPts val="0"/>
              </a:spcAft>
              <a:buNone/>
            </a:pPr>
            <a:r>
              <a:rPr lang="en">
                <a:solidFill>
                  <a:schemeClr val="dk1"/>
                </a:solidFill>
              </a:rPr>
              <a:t>Tools - consider low, medium, and high tech tools as well as past tools that have been tried (w/ relevant data)</a:t>
            </a:r>
            <a:endParaRPr>
              <a:solidFill>
                <a:schemeClr val="dk1"/>
              </a:solidFill>
            </a:endParaRPr>
          </a:p>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Example in purple with dotted box.</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 This is a Pear Deck Multiple Choice Slide. Your current options are: A: Able to write name legibly., B: Seating next to bright windows., C: Filling out worksheets., D: Currently using a slant board and pencil grip., </a:t>
            </a:r>
            <a:endParaRPr/>
          </a:p>
          <a:p>
            <a:pPr marL="0" lvl="0" indent="0">
              <a:spcBef>
                <a:spcPts val="0"/>
              </a:spcBef>
              <a:spcAft>
                <a:spcPts val="0"/>
              </a:spcAft>
              <a:buNone/>
            </a:pPr>
            <a:r>
              <a:rPr lang="en"/>
              <a:t>🍐  To edit the type of question or choices, go back to the "Ask Students a Question" in the Pear Deck sidebar.</a:t>
            </a:r>
            <a:endParaRPr/>
          </a:p>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 This is a Pear Deck Text Slide </a:t>
            </a:r>
            <a:endParaRPr/>
          </a:p>
          <a:p>
            <a:pPr marL="0" lvl="0" indent="0">
              <a:spcBef>
                <a:spcPts val="0"/>
              </a:spcBef>
              <a:spcAft>
                <a:spcPts val="0"/>
              </a:spcAft>
              <a:buNone/>
            </a:pPr>
            <a:r>
              <a:rPr lang="en"/>
              <a:t>🍐 To edit the type of question, go back to the "Ask Students a Question" in the Pear Deck sidebar.</a:t>
            </a:r>
            <a:endParaRPr/>
          </a:p>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 This is a Pear Deck Multiple Choice Slide. Your current options are: A: Visual timer., B: Copy notes from the board/screen during class time., C: Flexible classroom seating., D: Not able to transition from task to task unless prompted 3-600 times., </a:t>
            </a:r>
            <a:endParaRPr/>
          </a:p>
          <a:p>
            <a:pPr marL="0" lvl="0" indent="0">
              <a:spcBef>
                <a:spcPts val="0"/>
              </a:spcBef>
              <a:spcAft>
                <a:spcPts val="0"/>
              </a:spcAft>
              <a:buNone/>
            </a:pPr>
            <a:r>
              <a:rPr lang="en"/>
              <a:t>🍐  To edit the type of question or choices, go back to the "Ask Students a Question" in the Pear Deck sidebar.</a:t>
            </a:r>
            <a:endParaRPr/>
          </a:p>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1" name="Shape 11"/>
          <p:cNvCxnSpPr/>
          <p:nvPr/>
        </p:nvCxnSpPr>
        <p:spPr>
          <a:xfrm>
            <a:off x="641934" y="3597500"/>
            <a:ext cx="390300" cy="0"/>
          </a:xfrm>
          <a:prstGeom prst="straightConnector1">
            <a:avLst/>
          </a:prstGeom>
          <a:noFill/>
          <a:ln w="28575" cap="flat" cmpd="sng">
            <a:solidFill>
              <a:schemeClr val="accent1"/>
            </a:solidFill>
            <a:prstDash val="solid"/>
            <a:round/>
            <a:headEnd type="none" w="med" len="med"/>
            <a:tailEnd type="none" w="med" len="med"/>
          </a:ln>
        </p:spPr>
      </p:cxnSp>
      <p:sp>
        <p:nvSpPr>
          <p:cNvPr id="12" name="Shape 1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Shape 13"/>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Shape 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accent1"/>
                </a:solidFill>
              </a:defRPr>
            </a:lvl1pPr>
            <a:lvl2pPr lvl="1">
              <a:spcBef>
                <a:spcPts val="0"/>
              </a:spcBef>
              <a:buNone/>
              <a:defRPr>
                <a:solidFill>
                  <a:schemeClr val="accent1"/>
                </a:solidFill>
              </a:defRPr>
            </a:lvl2pPr>
            <a:lvl3pPr lvl="2">
              <a:spcBef>
                <a:spcPts val="0"/>
              </a:spcBef>
              <a:buNone/>
              <a:defRPr>
                <a:solidFill>
                  <a:schemeClr val="accent1"/>
                </a:solidFill>
              </a:defRPr>
            </a:lvl3pPr>
            <a:lvl4pPr lvl="3">
              <a:spcBef>
                <a:spcPts val="0"/>
              </a:spcBef>
              <a:buNone/>
              <a:defRPr>
                <a:solidFill>
                  <a:schemeClr val="accent1"/>
                </a:solidFill>
              </a:defRPr>
            </a:lvl4pPr>
            <a:lvl5pPr lvl="4">
              <a:spcBef>
                <a:spcPts val="0"/>
              </a:spcBef>
              <a:buNone/>
              <a:defRPr>
                <a:solidFill>
                  <a:schemeClr val="accent1"/>
                </a:solidFill>
              </a:defRPr>
            </a:lvl5pPr>
            <a:lvl6pPr lvl="5">
              <a:spcBef>
                <a:spcPts val="0"/>
              </a:spcBef>
              <a:buNone/>
              <a:defRPr>
                <a:solidFill>
                  <a:schemeClr val="accent1"/>
                </a:solidFill>
              </a:defRPr>
            </a:lvl6pPr>
            <a:lvl7pPr lvl="6">
              <a:spcBef>
                <a:spcPts val="0"/>
              </a:spcBef>
              <a:buNone/>
              <a:defRPr>
                <a:solidFill>
                  <a:schemeClr val="accent1"/>
                </a:solidFill>
              </a:defRPr>
            </a:lvl7pPr>
            <a:lvl8pPr lvl="7">
              <a:spcBef>
                <a:spcPts val="0"/>
              </a:spcBef>
              <a:buNone/>
              <a:defRPr>
                <a:solidFill>
                  <a:schemeClr val="accent1"/>
                </a:solidFill>
              </a:defRPr>
            </a:lvl8pPr>
            <a:lvl9pPr lvl="8">
              <a:spcBef>
                <a:spcPts val="0"/>
              </a:spcBef>
              <a:buNone/>
              <a:defRPr>
                <a:solidFill>
                  <a:schemeClr val="accen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039650"/>
            <a:ext cx="8520600" cy="2106300"/>
          </a:xfrm>
          <a:prstGeom prst="rect">
            <a:avLst/>
          </a:prstGeom>
        </p:spPr>
        <p:txBody>
          <a:bodyPr spcFirstLastPara="1" wrap="square" lIns="91425" tIns="91425" rIns="91425" bIns="91425" anchor="b" anchorCtr="0"/>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Shape 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Shape 16"/>
          <p:cNvCxnSpPr/>
          <p:nvPr/>
        </p:nvCxnSpPr>
        <p:spPr>
          <a:xfrm>
            <a:off x="641934" y="3597500"/>
            <a:ext cx="390300" cy="0"/>
          </a:xfrm>
          <a:prstGeom prst="straightConnector1">
            <a:avLst/>
          </a:prstGeom>
          <a:noFill/>
          <a:ln w="28575" cap="flat" cmpd="sng">
            <a:solidFill>
              <a:schemeClr val="lt2"/>
            </a:solidFill>
            <a:prstDash val="solid"/>
            <a:round/>
            <a:headEnd type="none" w="med" len="med"/>
            <a:tailEnd type="none" w="med" len="med"/>
          </a:ln>
        </p:spPr>
      </p:cxnSp>
      <p:sp>
        <p:nvSpPr>
          <p:cNvPr id="17" name="Shape 17"/>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Shape 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accent1"/>
                </a:solidFill>
              </a:defRPr>
            </a:lvl1pPr>
            <a:lvl2pPr lvl="1">
              <a:spcBef>
                <a:spcPts val="0"/>
              </a:spcBef>
              <a:buNone/>
              <a:defRPr>
                <a:solidFill>
                  <a:schemeClr val="accent1"/>
                </a:solidFill>
              </a:defRPr>
            </a:lvl2pPr>
            <a:lvl3pPr lvl="2">
              <a:spcBef>
                <a:spcPts val="0"/>
              </a:spcBef>
              <a:buNone/>
              <a:defRPr>
                <a:solidFill>
                  <a:schemeClr val="accent1"/>
                </a:solidFill>
              </a:defRPr>
            </a:lvl3pPr>
            <a:lvl4pPr lvl="3">
              <a:spcBef>
                <a:spcPts val="0"/>
              </a:spcBef>
              <a:buNone/>
              <a:defRPr>
                <a:solidFill>
                  <a:schemeClr val="accent1"/>
                </a:solidFill>
              </a:defRPr>
            </a:lvl4pPr>
            <a:lvl5pPr lvl="4">
              <a:spcBef>
                <a:spcPts val="0"/>
              </a:spcBef>
              <a:buNone/>
              <a:defRPr>
                <a:solidFill>
                  <a:schemeClr val="accent1"/>
                </a:solidFill>
              </a:defRPr>
            </a:lvl5pPr>
            <a:lvl6pPr lvl="5">
              <a:spcBef>
                <a:spcPts val="0"/>
              </a:spcBef>
              <a:buNone/>
              <a:defRPr>
                <a:solidFill>
                  <a:schemeClr val="accent1"/>
                </a:solidFill>
              </a:defRPr>
            </a:lvl6pPr>
            <a:lvl7pPr lvl="6">
              <a:spcBef>
                <a:spcPts val="0"/>
              </a:spcBef>
              <a:buNone/>
              <a:defRPr>
                <a:solidFill>
                  <a:schemeClr val="accent1"/>
                </a:solidFill>
              </a:defRPr>
            </a:lvl7pPr>
            <a:lvl8pPr lvl="7">
              <a:spcBef>
                <a:spcPts val="0"/>
              </a:spcBef>
              <a:buNone/>
              <a:defRPr>
                <a:solidFill>
                  <a:schemeClr val="accent1"/>
                </a:solidFill>
              </a:defRPr>
            </a:lvl8pPr>
            <a:lvl9pPr lvl="8">
              <a:spcBef>
                <a:spcPts val="0"/>
              </a:spcBef>
              <a:buNone/>
              <a:defRPr>
                <a:solidFill>
                  <a:schemeClr val="accen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Shape 22"/>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Shape 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Shape 26"/>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Shape 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Shape 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Shape 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accent1"/>
                </a:solidFill>
              </a:defRPr>
            </a:lvl1pPr>
            <a:lvl2pPr lvl="1">
              <a:spcBef>
                <a:spcPts val="0"/>
              </a:spcBef>
              <a:buNone/>
              <a:defRPr>
                <a:solidFill>
                  <a:schemeClr val="accent1"/>
                </a:solidFill>
              </a:defRPr>
            </a:lvl2pPr>
            <a:lvl3pPr lvl="2">
              <a:spcBef>
                <a:spcPts val="0"/>
              </a:spcBef>
              <a:buNone/>
              <a:defRPr>
                <a:solidFill>
                  <a:schemeClr val="accent1"/>
                </a:solidFill>
              </a:defRPr>
            </a:lvl3pPr>
            <a:lvl4pPr lvl="3">
              <a:spcBef>
                <a:spcPts val="0"/>
              </a:spcBef>
              <a:buNone/>
              <a:defRPr>
                <a:solidFill>
                  <a:schemeClr val="accent1"/>
                </a:solidFill>
              </a:defRPr>
            </a:lvl4pPr>
            <a:lvl5pPr lvl="4">
              <a:spcBef>
                <a:spcPts val="0"/>
              </a:spcBef>
              <a:buNone/>
              <a:defRPr>
                <a:solidFill>
                  <a:schemeClr val="accent1"/>
                </a:solidFill>
              </a:defRPr>
            </a:lvl5pPr>
            <a:lvl6pPr lvl="5">
              <a:spcBef>
                <a:spcPts val="0"/>
              </a:spcBef>
              <a:buNone/>
              <a:defRPr>
                <a:solidFill>
                  <a:schemeClr val="accent1"/>
                </a:solidFill>
              </a:defRPr>
            </a:lvl6pPr>
            <a:lvl7pPr lvl="6">
              <a:spcBef>
                <a:spcPts val="0"/>
              </a:spcBef>
              <a:buNone/>
              <a:defRPr>
                <a:solidFill>
                  <a:schemeClr val="accent1"/>
                </a:solidFill>
              </a:defRPr>
            </a:lvl7pPr>
            <a:lvl8pPr lvl="7">
              <a:spcBef>
                <a:spcPts val="0"/>
              </a:spcBef>
              <a:buNone/>
              <a:defRPr>
                <a:solidFill>
                  <a:schemeClr val="accent1"/>
                </a:solidFill>
              </a:defRPr>
            </a:lvl8pPr>
            <a:lvl9pPr lvl="8">
              <a:spcBef>
                <a:spcPts val="0"/>
              </a:spcBef>
              <a:buNone/>
              <a:defRPr>
                <a:solidFill>
                  <a:schemeClr val="accen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Shape 40"/>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1" name="Shape 41"/>
          <p:cNvCxnSpPr/>
          <p:nvPr/>
        </p:nvCxnSpPr>
        <p:spPr>
          <a:xfrm>
            <a:off x="5029675" y="4495500"/>
            <a:ext cx="686400" cy="0"/>
          </a:xfrm>
          <a:prstGeom prst="straightConnector1">
            <a:avLst/>
          </a:prstGeom>
          <a:noFill/>
          <a:ln w="19050" cap="flat" cmpd="sng">
            <a:solidFill>
              <a:schemeClr val="lt2"/>
            </a:solidFill>
            <a:prstDash val="solid"/>
            <a:round/>
            <a:headEnd type="none" w="med" len="med"/>
            <a:tailEnd type="none" w="med" len="med"/>
          </a:ln>
        </p:spPr>
      </p:cxnSp>
      <p:sp>
        <p:nvSpPr>
          <p:cNvPr id="42" name="Shape 42"/>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Shape 43"/>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5" name="Shape 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accent1"/>
                </a:solidFill>
              </a:defRPr>
            </a:lvl1pPr>
            <a:lvl2pPr lvl="1">
              <a:spcBef>
                <a:spcPts val="0"/>
              </a:spcBef>
              <a:buNone/>
              <a:defRPr>
                <a:solidFill>
                  <a:schemeClr val="accent1"/>
                </a:solidFill>
              </a:defRPr>
            </a:lvl2pPr>
            <a:lvl3pPr lvl="2">
              <a:spcBef>
                <a:spcPts val="0"/>
              </a:spcBef>
              <a:buNone/>
              <a:defRPr>
                <a:solidFill>
                  <a:schemeClr val="accent1"/>
                </a:solidFill>
              </a:defRPr>
            </a:lvl3pPr>
            <a:lvl4pPr lvl="3">
              <a:spcBef>
                <a:spcPts val="0"/>
              </a:spcBef>
              <a:buNone/>
              <a:defRPr>
                <a:solidFill>
                  <a:schemeClr val="accent1"/>
                </a:solidFill>
              </a:defRPr>
            </a:lvl4pPr>
            <a:lvl5pPr lvl="4">
              <a:spcBef>
                <a:spcPts val="0"/>
              </a:spcBef>
              <a:buNone/>
              <a:defRPr>
                <a:solidFill>
                  <a:schemeClr val="accent1"/>
                </a:solidFill>
              </a:defRPr>
            </a:lvl5pPr>
            <a:lvl6pPr lvl="5">
              <a:spcBef>
                <a:spcPts val="0"/>
              </a:spcBef>
              <a:buNone/>
              <a:defRPr>
                <a:solidFill>
                  <a:schemeClr val="accent1"/>
                </a:solidFill>
              </a:defRPr>
            </a:lvl6pPr>
            <a:lvl7pPr lvl="6">
              <a:spcBef>
                <a:spcPts val="0"/>
              </a:spcBef>
              <a:buNone/>
              <a:defRPr>
                <a:solidFill>
                  <a:schemeClr val="accent1"/>
                </a:solidFill>
              </a:defRPr>
            </a:lvl7pPr>
            <a:lvl8pPr lvl="7">
              <a:spcBef>
                <a:spcPts val="0"/>
              </a:spcBef>
              <a:buNone/>
              <a:defRPr>
                <a:solidFill>
                  <a:schemeClr val="accent1"/>
                </a:solidFill>
              </a:defRPr>
            </a:lvl8pPr>
            <a:lvl9pPr lvl="8">
              <a:spcBef>
                <a:spcPts val="0"/>
              </a:spcBef>
              <a:buNone/>
              <a:defRPr>
                <a:solidFill>
                  <a:schemeClr val="accen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8" name="Shape 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Shape 7"/>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dk1"/>
                </a:solidFill>
                <a:latin typeface="Old Standard TT"/>
                <a:ea typeface="Old Standard TT"/>
                <a:cs typeface="Old Standard TT"/>
                <a:sym typeface="Old Standard TT"/>
              </a:defRPr>
            </a:lvl1pPr>
            <a:lvl2pPr lvl="1" algn="r">
              <a:spcBef>
                <a:spcPts val="0"/>
              </a:spcBef>
              <a:buNone/>
              <a:defRPr sz="1000">
                <a:solidFill>
                  <a:schemeClr val="dk1"/>
                </a:solidFill>
                <a:latin typeface="Old Standard TT"/>
                <a:ea typeface="Old Standard TT"/>
                <a:cs typeface="Old Standard TT"/>
                <a:sym typeface="Old Standard TT"/>
              </a:defRPr>
            </a:lvl2pPr>
            <a:lvl3pPr lvl="2" algn="r">
              <a:spcBef>
                <a:spcPts val="0"/>
              </a:spcBef>
              <a:buNone/>
              <a:defRPr sz="1000">
                <a:solidFill>
                  <a:schemeClr val="dk1"/>
                </a:solidFill>
                <a:latin typeface="Old Standard TT"/>
                <a:ea typeface="Old Standard TT"/>
                <a:cs typeface="Old Standard TT"/>
                <a:sym typeface="Old Standard TT"/>
              </a:defRPr>
            </a:lvl3pPr>
            <a:lvl4pPr lvl="3" algn="r">
              <a:spcBef>
                <a:spcPts val="0"/>
              </a:spcBef>
              <a:buNone/>
              <a:defRPr sz="1000">
                <a:solidFill>
                  <a:schemeClr val="dk1"/>
                </a:solidFill>
                <a:latin typeface="Old Standard TT"/>
                <a:ea typeface="Old Standard TT"/>
                <a:cs typeface="Old Standard TT"/>
                <a:sym typeface="Old Standard TT"/>
              </a:defRPr>
            </a:lvl4pPr>
            <a:lvl5pPr lvl="4" algn="r">
              <a:spcBef>
                <a:spcPts val="0"/>
              </a:spcBef>
              <a:buNone/>
              <a:defRPr sz="1000">
                <a:solidFill>
                  <a:schemeClr val="dk1"/>
                </a:solidFill>
                <a:latin typeface="Old Standard TT"/>
                <a:ea typeface="Old Standard TT"/>
                <a:cs typeface="Old Standard TT"/>
                <a:sym typeface="Old Standard TT"/>
              </a:defRPr>
            </a:lvl5pPr>
            <a:lvl6pPr lvl="5" algn="r">
              <a:spcBef>
                <a:spcPts val="0"/>
              </a:spcBef>
              <a:buNone/>
              <a:defRPr sz="1000">
                <a:solidFill>
                  <a:schemeClr val="dk1"/>
                </a:solidFill>
                <a:latin typeface="Old Standard TT"/>
                <a:ea typeface="Old Standard TT"/>
                <a:cs typeface="Old Standard TT"/>
                <a:sym typeface="Old Standard TT"/>
              </a:defRPr>
            </a:lvl6pPr>
            <a:lvl7pPr lvl="6" algn="r">
              <a:spcBef>
                <a:spcPts val="0"/>
              </a:spcBef>
              <a:buNone/>
              <a:defRPr sz="1000">
                <a:solidFill>
                  <a:schemeClr val="dk1"/>
                </a:solidFill>
                <a:latin typeface="Old Standard TT"/>
                <a:ea typeface="Old Standard TT"/>
                <a:cs typeface="Old Standard TT"/>
                <a:sym typeface="Old Standard TT"/>
              </a:defRPr>
            </a:lvl7pPr>
            <a:lvl8pPr lvl="7" algn="r">
              <a:spcBef>
                <a:spcPts val="0"/>
              </a:spcBef>
              <a:buNone/>
              <a:defRPr sz="1000">
                <a:solidFill>
                  <a:schemeClr val="dk1"/>
                </a:solidFill>
                <a:latin typeface="Old Standard TT"/>
                <a:ea typeface="Old Standard TT"/>
                <a:cs typeface="Old Standard TT"/>
                <a:sym typeface="Old Standard TT"/>
              </a:defRPr>
            </a:lvl8pPr>
            <a:lvl9pPr lvl="8" algn="r">
              <a:spcBef>
                <a:spcPts val="0"/>
              </a:spcBef>
              <a:buNone/>
              <a:defRPr sz="1000">
                <a:solidFill>
                  <a:schemeClr val="dk1"/>
                </a:solidFill>
                <a:latin typeface="Old Standard TT"/>
                <a:ea typeface="Old Standard TT"/>
                <a:cs typeface="Old Standard TT"/>
                <a:sym typeface="Old Standard TT"/>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slide=id.g32665571b3_0_358"/><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hyperlink" Target="https://www.altshift.education/"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jpg"/><Relationship Id="rId3" Type="http://schemas.openxmlformats.org/officeDocument/2006/relationships/hyperlink" Target="https://www.kresa.org/domain/50" TargetMode="External"/><Relationship Id="rId7" Type="http://schemas.openxmlformats.org/officeDocument/2006/relationships/image" Target="../media/image20.png"/><Relationship Id="rId12" Type="http://schemas.openxmlformats.org/officeDocument/2006/relationships/hyperlink" Target="https://drive.google.com/file/d/1_0QSFUh0aNpPe4lK4Wxm7nbYDBh34Zsb/view"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slide=id.g32665571b3_0_374"/></Relationships>
</file>

<file path=ppt/slides/_rels/slide16.xml.rels><?xml version="1.0" encoding="UTF-8" standalone="yes"?>
<Relationships xmlns="http://schemas.openxmlformats.org/package/2006/relationships"><Relationship Id="rId3" Type="http://schemas.openxmlformats.org/officeDocument/2006/relationships/hyperlink" Target="https://drive.google.com/file/d/18MLQ60XAqE_UI_yJUjsf1HOCfss1WIQG/view" TargetMode="External"/><Relationship Id="rId7" Type="http://schemas.openxmlformats.org/officeDocument/2006/relationships/hyperlink" Target="https://www.kresa.or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8.jpg"/><Relationship Id="rId5" Type="http://schemas.openxmlformats.org/officeDocument/2006/relationships/hyperlink" Target="https://drive.google.com/file/d/1eRGQxZaTxE_FgbxH-F5FC_IMXmlzB2PT/view" TargetMode="External"/><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hyperlink" Target="https://www.kresa.org/domain/50"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hyperlink" Target="https://funandfunction.com/" TargetMode="External"/><Relationship Id="rId3" Type="http://schemas.openxmlformats.org/officeDocument/2006/relationships/hyperlink" Target="https://www.kresa.org/domain/50" TargetMode="External"/><Relationship Id="rId7" Type="http://schemas.openxmlformats.org/officeDocument/2006/relationships/hyperlink" Target="https://www.understood.org/en/tools/tech-finder" TargetMode="External"/><Relationship Id="rId12" Type="http://schemas.openxmlformats.org/officeDocument/2006/relationships/hyperlink" Target="https://aaclanguagelab.com/"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www.qiat.org/" TargetMode="External"/><Relationship Id="rId11" Type="http://schemas.openxmlformats.org/officeDocument/2006/relationships/hyperlink" Target="http://praacticalaac.org/" TargetMode="External"/><Relationship Id="rId5" Type="http://schemas.openxmlformats.org/officeDocument/2006/relationships/hyperlink" Target="https://www.altshift.education/" TargetMode="External"/><Relationship Id="rId10" Type="http://schemas.openxmlformats.org/officeDocument/2006/relationships/hyperlink" Target="https://www.stimtastic.co/" TargetMode="External"/><Relationship Id="rId4" Type="http://schemas.openxmlformats.org/officeDocument/2006/relationships/hyperlink" Target="http://www.joyzabala.com/" TargetMode="External"/><Relationship Id="rId9" Type="http://schemas.openxmlformats.org/officeDocument/2006/relationships/hyperlink" Target="https://www.attainmentcompany.com/"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nearpod.com/" TargetMode="External"/><Relationship Id="rId3" Type="http://schemas.openxmlformats.org/officeDocument/2006/relationships/hyperlink" Target="https://goo.gl/h3r9lS" TargetMode="External"/><Relationship Id="rId7" Type="http://schemas.openxmlformats.org/officeDocument/2006/relationships/hyperlink" Target="https://docs.google.com/document/d/1rFLkmTfVfHrR5KS7p-fqrHfckLdX1B2NAIrRyNbbS-M/edit?usp=sharing"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www.kresa.org/domain/264" TargetMode="External"/><Relationship Id="rId5" Type="http://schemas.openxmlformats.org/officeDocument/2006/relationships/hyperlink" Target="http://www.wati.org/free-publications/assessing-students-needs-for-assistive-technology/" TargetMode="External"/><Relationship Id="rId10" Type="http://schemas.openxmlformats.org/officeDocument/2006/relationships/hyperlink" Target="https://www.microsoft.com/en-us/seeing-ai/" TargetMode="External"/><Relationship Id="rId4" Type="http://schemas.openxmlformats.org/officeDocument/2006/relationships/hyperlink" Target="https://docs.google.com/presentation/d/1xCU9aZVM8p7f8-BegiBUVp0VQhtzOnF666RNDk6kQWw/edit" TargetMode="External"/><Relationship Id="rId9" Type="http://schemas.openxmlformats.org/officeDocument/2006/relationships/hyperlink" Target="https://info.flipgrid.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owMWtBanRuUkttamd5TmpnRXdXSUVqQlhGZURtYmROQ3Y3bU43b3p2VzQvZWRpdCNzbGlkZT1pZC5nMmNlOWIzMjE0NF8wXzU5Iiwic2xpZGVJZCI6ImcyY2U5YjMyMTQ0XzBfNTkiLCJwcmVzZW50YXRpb25JZCI6IjFqMDFrQWp0blJLbWpneU5qZ0V3V0lFakJYRmVEbWJkTkN2N21ON296dlc0IiwidGVtcGxhdGVOYW1lIjoiSG93IHdlbGwgZG8geW91IHVuZGVyc3RhbmQifQ==pearId=magic-pear-metadata-identifier"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QsImVtYmVkZGFibGVVcmwiOiIiLCJhbnN3ZXJzIjpbIkkndmUgZ290IHRoaXMuIE1vdmUgb24uIiwiSSdtIHByZXR0eSBzdXJlIEkgdW5kZXJzdGFuZC4iLCJJIGFtIGEgbGl0dGxlIGNvbmZ1c2VkIGJ1dCB0aGluayBJJ2xsIGdldCBpdC4iLCJJJ20gdG90YWxseSBsb3N0LCBoZWxwISJdfQ==pearId=magic-pear-shape-identifier"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kFibGUgdG8gd3JpdGUgbmFtZSBsZWdpYmx5LiIsIlNpdHRpbmcgbmV4dCB0byBicmlnaHQgd2luZG93cy4iLCJGaWxsaW5nIG91dCB3b3Jrc2hlZXRzLiIsIlVzaW5nIGEgc2xhbnQgYm9hcmQgYW5kIHBlbmNpbCBncmlwLiJdfQ==pearId=magic-pear-shape-identifier"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lZpc3VhbCB0aW1lci4iLCJDb3B5IG5vdGVzIGZyb20gdGhlIGJvYXJkL3NjcmVlbiBkdXJpbmcgY2xhc3MgdGltZS4iLCJGbGV4aWJsZSBjbGFzc3Jvb20gc2VhdGluZy4iLCJOb3QgYWJsZSB0byB0cmFuc2l0aW9uIGZyb20gdGFzayB0byB0YXNrIHVubGVzcyBwcm9tcHRlZCAzLTYwMCB0aW1lcy4iXX0=pearId=magic-pear-shape-identifier"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4236850" y="285525"/>
            <a:ext cx="4790400" cy="1253700"/>
          </a:xfrm>
          <a:prstGeom prst="rect">
            <a:avLst/>
          </a:prstGeom>
        </p:spPr>
        <p:txBody>
          <a:bodyPr spcFirstLastPara="1" wrap="square" lIns="91425" tIns="91425" rIns="91425" bIns="91425" anchor="b" anchorCtr="0">
            <a:noAutofit/>
          </a:bodyPr>
          <a:lstStyle/>
          <a:p>
            <a:pPr marL="0" lvl="0" indent="0" algn="ctr">
              <a:spcBef>
                <a:spcPts val="0"/>
              </a:spcBef>
              <a:spcAft>
                <a:spcPts val="0"/>
              </a:spcAft>
              <a:buNone/>
            </a:pPr>
            <a:r>
              <a:rPr lang="en" sz="3800"/>
              <a:t>Ignite Your Learning:</a:t>
            </a:r>
            <a:endParaRPr sz="3800"/>
          </a:p>
          <a:p>
            <a:pPr marL="0" lvl="0" indent="0" algn="ctr" rtl="0">
              <a:spcBef>
                <a:spcPts val="0"/>
              </a:spcBef>
              <a:spcAft>
                <a:spcPts val="0"/>
              </a:spcAft>
              <a:buNone/>
            </a:pPr>
            <a:r>
              <a:rPr lang="en" sz="3800"/>
              <a:t>AT Decision-Making</a:t>
            </a:r>
            <a:endParaRPr sz="3800"/>
          </a:p>
        </p:txBody>
      </p:sp>
      <p:sp>
        <p:nvSpPr>
          <p:cNvPr id="60" name="Shape 60"/>
          <p:cNvSpPr txBox="1">
            <a:spLocks noGrp="1"/>
          </p:cNvSpPr>
          <p:nvPr>
            <p:ph type="subTitle" idx="1"/>
          </p:nvPr>
        </p:nvSpPr>
        <p:spPr>
          <a:xfrm>
            <a:off x="4193650" y="3654150"/>
            <a:ext cx="4740300" cy="120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February 2, 2018</a:t>
            </a:r>
            <a:endParaRPr/>
          </a:p>
          <a:p>
            <a:pPr marL="0" lvl="0" indent="0">
              <a:spcBef>
                <a:spcPts val="0"/>
              </a:spcBef>
              <a:spcAft>
                <a:spcPts val="0"/>
              </a:spcAft>
              <a:buNone/>
            </a:pPr>
            <a:r>
              <a:rPr lang="en"/>
              <a:t>Presented by KRESA AT Team</a:t>
            </a:r>
            <a:endParaRPr/>
          </a:p>
          <a:p>
            <a:pPr marL="0" lvl="0" indent="0">
              <a:spcBef>
                <a:spcPts val="0"/>
              </a:spcBef>
              <a:spcAft>
                <a:spcPts val="0"/>
              </a:spcAft>
              <a:buNone/>
            </a:pPr>
            <a:r>
              <a:rPr lang="en"/>
              <a:t>SETT framework by Joy Zabala</a:t>
            </a:r>
            <a:endParaRPr/>
          </a:p>
        </p:txBody>
      </p:sp>
      <p:pic>
        <p:nvPicPr>
          <p:cNvPr id="61" name="Shape 61"/>
          <p:cNvPicPr preferRelativeResize="0"/>
          <p:nvPr/>
        </p:nvPicPr>
        <p:blipFill>
          <a:blip r:embed="rId3">
            <a:alphaModFix/>
          </a:blip>
          <a:stretch>
            <a:fillRect/>
          </a:stretch>
        </p:blipFill>
        <p:spPr>
          <a:xfrm>
            <a:off x="-6" y="0"/>
            <a:ext cx="4087813"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370650" y="192650"/>
            <a:ext cx="3476700" cy="63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lt2"/>
                </a:solidFill>
              </a:rPr>
              <a:t>T</a:t>
            </a:r>
            <a:r>
              <a:rPr lang="en"/>
              <a:t> = Tool</a:t>
            </a:r>
            <a:endParaRPr/>
          </a:p>
        </p:txBody>
      </p:sp>
      <p:sp>
        <p:nvSpPr>
          <p:cNvPr id="132" name="Shape 132"/>
          <p:cNvSpPr txBox="1"/>
          <p:nvPr/>
        </p:nvSpPr>
        <p:spPr>
          <a:xfrm>
            <a:off x="1475850" y="1964150"/>
            <a:ext cx="7266300" cy="2769600"/>
          </a:xfrm>
          <a:prstGeom prst="rect">
            <a:avLst/>
          </a:prstGeom>
          <a:noFill/>
          <a:ln w="9525" cap="flat" cmpd="sng">
            <a:solidFill>
              <a:srgbClr val="000000"/>
            </a:solidFill>
            <a:prstDash val="dot"/>
            <a:round/>
            <a:headEnd type="none" w="med" len="med"/>
            <a:tailEnd type="none" w="med" len="med"/>
          </a:ln>
        </p:spPr>
        <p:txBody>
          <a:bodyPr spcFirstLastPara="1" wrap="square" lIns="91425" tIns="91425" rIns="91425" bIns="91425" anchor="ctr" anchorCtr="0">
            <a:noAutofit/>
          </a:bodyPr>
          <a:lstStyle/>
          <a:p>
            <a:pPr marL="457200" marR="0" lvl="0" indent="-317500" algn="l" rtl="0">
              <a:lnSpc>
                <a:spcPct val="100000"/>
              </a:lnSpc>
              <a:spcBef>
                <a:spcPts val="0"/>
              </a:spcBef>
              <a:spcAft>
                <a:spcPts val="0"/>
              </a:spcAft>
              <a:buClr>
                <a:srgbClr val="674EA7"/>
              </a:buClr>
              <a:buSzPts val="1400"/>
              <a:buFont typeface="Old Standard TT"/>
              <a:buChar char="●"/>
            </a:pPr>
            <a:r>
              <a:rPr lang="en" i="1">
                <a:solidFill>
                  <a:srgbClr val="674EA7"/>
                </a:solidFill>
                <a:latin typeface="Old Standard TT"/>
                <a:ea typeface="Old Standard TT"/>
                <a:cs typeface="Old Standard TT"/>
                <a:sym typeface="Old Standard TT"/>
              </a:rPr>
              <a:t>Used in the past-</a:t>
            </a:r>
            <a:r>
              <a:rPr lang="en">
                <a:solidFill>
                  <a:srgbClr val="674EA7"/>
                </a:solidFill>
                <a:latin typeface="Old Standard TT"/>
                <a:ea typeface="Old Standard TT"/>
                <a:cs typeface="Old Standard TT"/>
                <a:sym typeface="Old Standard TT"/>
              </a:rPr>
              <a:t> none</a:t>
            </a:r>
            <a:endParaRPr>
              <a:solidFill>
                <a:srgbClr val="674EA7"/>
              </a:solidFill>
              <a:latin typeface="Old Standard TT"/>
              <a:ea typeface="Old Standard TT"/>
              <a:cs typeface="Old Standard TT"/>
              <a:sym typeface="Old Standard TT"/>
            </a:endParaRPr>
          </a:p>
          <a:p>
            <a:pPr marL="0" lvl="0" indent="0" rtl="0">
              <a:lnSpc>
                <a:spcPct val="100000"/>
              </a:lnSpc>
              <a:spcBef>
                <a:spcPts val="0"/>
              </a:spcBef>
              <a:spcAft>
                <a:spcPts val="0"/>
              </a:spcAft>
              <a:buNone/>
            </a:pPr>
            <a:endParaRPr i="1">
              <a:solidFill>
                <a:srgbClr val="674EA7"/>
              </a:solidFill>
              <a:latin typeface="Old Standard TT"/>
              <a:ea typeface="Old Standard TT"/>
              <a:cs typeface="Old Standard TT"/>
              <a:sym typeface="Old Standard TT"/>
            </a:endParaRPr>
          </a:p>
          <a:p>
            <a:pPr marL="457200" lvl="0" indent="-317500" rtl="0">
              <a:lnSpc>
                <a:spcPct val="100000"/>
              </a:lnSpc>
              <a:spcBef>
                <a:spcPts val="0"/>
              </a:spcBef>
              <a:spcAft>
                <a:spcPts val="0"/>
              </a:spcAft>
              <a:buClr>
                <a:srgbClr val="674EA7"/>
              </a:buClr>
              <a:buSzPts val="1400"/>
              <a:buFont typeface="Old Standard TT"/>
              <a:buChar char="●"/>
            </a:pPr>
            <a:r>
              <a:rPr lang="en" i="1">
                <a:solidFill>
                  <a:srgbClr val="674EA7"/>
                </a:solidFill>
                <a:latin typeface="Old Standard TT"/>
                <a:ea typeface="Old Standard TT"/>
                <a:cs typeface="Old Standard TT"/>
                <a:sym typeface="Old Standard TT"/>
              </a:rPr>
              <a:t>Currently using-</a:t>
            </a:r>
            <a:r>
              <a:rPr lang="en">
                <a:solidFill>
                  <a:srgbClr val="674EA7"/>
                </a:solidFill>
                <a:latin typeface="Old Standard TT"/>
                <a:ea typeface="Old Standard TT"/>
                <a:cs typeface="Old Standard TT"/>
                <a:sym typeface="Old Standard TT"/>
              </a:rPr>
              <a:t> PECS, gestures, and approximations of words, touch screen</a:t>
            </a:r>
            <a:endParaRPr>
              <a:solidFill>
                <a:srgbClr val="674EA7"/>
              </a:solidFill>
              <a:latin typeface="Old Standard TT"/>
              <a:ea typeface="Old Standard TT"/>
              <a:cs typeface="Old Standard TT"/>
              <a:sym typeface="Old Standard TT"/>
            </a:endParaRPr>
          </a:p>
          <a:p>
            <a:pPr marL="457200" lvl="0" indent="-317500" rtl="0">
              <a:lnSpc>
                <a:spcPct val="100000"/>
              </a:lnSpc>
              <a:spcBef>
                <a:spcPts val="0"/>
              </a:spcBef>
              <a:spcAft>
                <a:spcPts val="0"/>
              </a:spcAft>
              <a:buClr>
                <a:srgbClr val="674EA7"/>
              </a:buClr>
              <a:buSzPts val="1400"/>
              <a:buFont typeface="Old Standard TT"/>
              <a:buChar char="●"/>
            </a:pPr>
            <a:r>
              <a:rPr lang="en" i="1">
                <a:solidFill>
                  <a:srgbClr val="674EA7"/>
                </a:solidFill>
                <a:latin typeface="Old Standard TT"/>
                <a:ea typeface="Old Standard TT"/>
                <a:cs typeface="Old Standard TT"/>
                <a:sym typeface="Old Standard TT"/>
              </a:rPr>
              <a:t>Current Data-</a:t>
            </a:r>
            <a:r>
              <a:rPr lang="en">
                <a:solidFill>
                  <a:srgbClr val="674EA7"/>
                </a:solidFill>
                <a:latin typeface="Old Standard TT"/>
                <a:ea typeface="Old Standard TT"/>
                <a:cs typeface="Old Standard TT"/>
                <a:sym typeface="Old Standard TT"/>
              </a:rPr>
              <a:t> in SLP therapy [choosing one of two visual icons] </a:t>
            </a:r>
            <a:endParaRPr>
              <a:solidFill>
                <a:srgbClr val="674EA7"/>
              </a:solidFill>
              <a:latin typeface="Old Standard TT"/>
              <a:ea typeface="Old Standard TT"/>
              <a:cs typeface="Old Standard TT"/>
              <a:sym typeface="Old Standard TT"/>
            </a:endParaRPr>
          </a:p>
          <a:p>
            <a:pPr marL="914400" lvl="1" indent="-304800" rtl="0">
              <a:lnSpc>
                <a:spcPct val="100000"/>
              </a:lnSpc>
              <a:spcBef>
                <a:spcPts val="0"/>
              </a:spcBef>
              <a:spcAft>
                <a:spcPts val="0"/>
              </a:spcAft>
              <a:buClr>
                <a:srgbClr val="674EA7"/>
              </a:buClr>
              <a:buSzPts val="1200"/>
              <a:buFont typeface="Old Standard TT"/>
              <a:buChar char="○"/>
            </a:pPr>
            <a:r>
              <a:rPr lang="en">
                <a:solidFill>
                  <a:srgbClr val="674EA7"/>
                </a:solidFill>
                <a:latin typeface="Old Standard TT"/>
                <a:ea typeface="Old Standard TT"/>
                <a:cs typeface="Old Standard TT"/>
                <a:sym typeface="Old Standard TT"/>
              </a:rPr>
              <a:t>71% vocab tasks</a:t>
            </a:r>
            <a:endParaRPr>
              <a:solidFill>
                <a:srgbClr val="674EA7"/>
              </a:solidFill>
              <a:latin typeface="Old Standard TT"/>
              <a:ea typeface="Old Standard TT"/>
              <a:cs typeface="Old Standard TT"/>
              <a:sym typeface="Old Standard TT"/>
            </a:endParaRPr>
          </a:p>
          <a:p>
            <a:pPr marL="914400" lvl="1" indent="-304800" rtl="0">
              <a:lnSpc>
                <a:spcPct val="100000"/>
              </a:lnSpc>
              <a:spcBef>
                <a:spcPts val="0"/>
              </a:spcBef>
              <a:spcAft>
                <a:spcPts val="0"/>
              </a:spcAft>
              <a:buClr>
                <a:srgbClr val="674EA7"/>
              </a:buClr>
              <a:buSzPts val="1200"/>
              <a:buFont typeface="Old Standard TT"/>
              <a:buChar char="○"/>
            </a:pPr>
            <a:r>
              <a:rPr lang="en">
                <a:solidFill>
                  <a:srgbClr val="674EA7"/>
                </a:solidFill>
                <a:latin typeface="Old Standard TT"/>
                <a:ea typeface="Old Standard TT"/>
                <a:cs typeface="Old Standard TT"/>
                <a:sym typeface="Old Standard TT"/>
              </a:rPr>
              <a:t>50% answer questions</a:t>
            </a:r>
            <a:endParaRPr>
              <a:solidFill>
                <a:srgbClr val="674EA7"/>
              </a:solidFill>
              <a:latin typeface="Old Standard TT"/>
              <a:ea typeface="Old Standard TT"/>
              <a:cs typeface="Old Standard TT"/>
              <a:sym typeface="Old Standard TT"/>
            </a:endParaRPr>
          </a:p>
          <a:p>
            <a:pPr marL="914400" lvl="1" indent="-304800" rtl="0">
              <a:lnSpc>
                <a:spcPct val="100000"/>
              </a:lnSpc>
              <a:spcBef>
                <a:spcPts val="0"/>
              </a:spcBef>
              <a:spcAft>
                <a:spcPts val="0"/>
              </a:spcAft>
              <a:buClr>
                <a:srgbClr val="674EA7"/>
              </a:buClr>
              <a:buSzPts val="1200"/>
              <a:buFont typeface="Old Standard TT"/>
              <a:buChar char="○"/>
            </a:pPr>
            <a:r>
              <a:rPr lang="en">
                <a:solidFill>
                  <a:srgbClr val="674EA7"/>
                </a:solidFill>
                <a:latin typeface="Old Standard TT"/>
                <a:ea typeface="Old Standard TT"/>
                <a:cs typeface="Old Standard TT"/>
                <a:sym typeface="Old Standard TT"/>
              </a:rPr>
              <a:t>43% sorting</a:t>
            </a:r>
            <a:endParaRPr>
              <a:solidFill>
                <a:srgbClr val="674EA7"/>
              </a:solidFill>
              <a:latin typeface="Old Standard TT"/>
              <a:ea typeface="Old Standard TT"/>
              <a:cs typeface="Old Standard TT"/>
              <a:sym typeface="Old Standard TT"/>
            </a:endParaRPr>
          </a:p>
          <a:p>
            <a:pPr marL="0" lvl="0" indent="0" rtl="0">
              <a:lnSpc>
                <a:spcPct val="100000"/>
              </a:lnSpc>
              <a:spcBef>
                <a:spcPts val="0"/>
              </a:spcBef>
              <a:spcAft>
                <a:spcPts val="0"/>
              </a:spcAft>
              <a:buNone/>
            </a:pPr>
            <a:endParaRPr>
              <a:solidFill>
                <a:srgbClr val="674EA7"/>
              </a:solidFill>
              <a:latin typeface="Old Standard TT"/>
              <a:ea typeface="Old Standard TT"/>
              <a:cs typeface="Old Standard TT"/>
              <a:sym typeface="Old Standard TT"/>
            </a:endParaRPr>
          </a:p>
          <a:p>
            <a:pPr marL="457200" lvl="0" indent="-317500" rtl="0">
              <a:lnSpc>
                <a:spcPct val="100000"/>
              </a:lnSpc>
              <a:spcBef>
                <a:spcPts val="0"/>
              </a:spcBef>
              <a:spcAft>
                <a:spcPts val="0"/>
              </a:spcAft>
              <a:buClr>
                <a:srgbClr val="674EA7"/>
              </a:buClr>
              <a:buSzPts val="1400"/>
              <a:buFont typeface="Old Standard TT"/>
              <a:buChar char="●"/>
            </a:pPr>
            <a:r>
              <a:rPr lang="en" i="1">
                <a:solidFill>
                  <a:srgbClr val="674EA7"/>
                </a:solidFill>
                <a:latin typeface="Old Standard TT"/>
                <a:ea typeface="Old Standard TT"/>
                <a:cs typeface="Old Standard TT"/>
                <a:sym typeface="Old Standard TT"/>
              </a:rPr>
              <a:t>Anticipated device-</a:t>
            </a:r>
            <a:r>
              <a:rPr lang="en">
                <a:solidFill>
                  <a:srgbClr val="674EA7"/>
                </a:solidFill>
                <a:latin typeface="Old Standard TT"/>
                <a:ea typeface="Old Standard TT"/>
                <a:cs typeface="Old Standard TT"/>
                <a:sym typeface="Old Standard TT"/>
              </a:rPr>
              <a:t> icon-based, language output, vocabulary that will grow with him, durable case and strap</a:t>
            </a:r>
            <a:endParaRPr>
              <a:solidFill>
                <a:srgbClr val="674EA7"/>
              </a:solidFill>
              <a:latin typeface="Old Standard TT"/>
              <a:ea typeface="Old Standard TT"/>
              <a:cs typeface="Old Standard TT"/>
              <a:sym typeface="Old Standard TT"/>
            </a:endParaRPr>
          </a:p>
          <a:p>
            <a:pPr marL="457200" lvl="0" indent="-317500" rtl="0">
              <a:lnSpc>
                <a:spcPct val="100000"/>
              </a:lnSpc>
              <a:spcBef>
                <a:spcPts val="0"/>
              </a:spcBef>
              <a:spcAft>
                <a:spcPts val="0"/>
              </a:spcAft>
              <a:buClr>
                <a:srgbClr val="674EA7"/>
              </a:buClr>
              <a:buSzPts val="1400"/>
              <a:buFont typeface="Old Standard TT"/>
              <a:buChar char="●"/>
            </a:pPr>
            <a:r>
              <a:rPr lang="en" i="1">
                <a:solidFill>
                  <a:srgbClr val="674EA7"/>
                </a:solidFill>
                <a:latin typeface="Old Standard TT"/>
                <a:ea typeface="Old Standard TT"/>
                <a:cs typeface="Old Standard TT"/>
                <a:sym typeface="Old Standard TT"/>
              </a:rPr>
              <a:t>Anticipated data-</a:t>
            </a:r>
            <a:r>
              <a:rPr lang="en">
                <a:solidFill>
                  <a:srgbClr val="674EA7"/>
                </a:solidFill>
                <a:latin typeface="Old Standard TT"/>
                <a:ea typeface="Old Standard TT"/>
                <a:cs typeface="Old Standard TT"/>
                <a:sym typeface="Old Standard TT"/>
              </a:rPr>
              <a:t> </a:t>
            </a:r>
            <a:endParaRPr>
              <a:solidFill>
                <a:srgbClr val="674EA7"/>
              </a:solidFill>
              <a:latin typeface="Old Standard TT"/>
              <a:ea typeface="Old Standard TT"/>
              <a:cs typeface="Old Standard TT"/>
              <a:sym typeface="Old Standard TT"/>
            </a:endParaRPr>
          </a:p>
          <a:p>
            <a:pPr marL="914400" lvl="1" indent="-304800" rtl="0">
              <a:lnSpc>
                <a:spcPct val="100000"/>
              </a:lnSpc>
              <a:spcBef>
                <a:spcPts val="0"/>
              </a:spcBef>
              <a:spcAft>
                <a:spcPts val="0"/>
              </a:spcAft>
              <a:buClr>
                <a:srgbClr val="674EA7"/>
              </a:buClr>
              <a:buSzPts val="1200"/>
              <a:buFont typeface="Old Standard TT"/>
              <a:buChar char="○"/>
            </a:pPr>
            <a:r>
              <a:rPr lang="en">
                <a:solidFill>
                  <a:srgbClr val="674EA7"/>
                </a:solidFill>
                <a:latin typeface="Old Standard TT"/>
                <a:ea typeface="Old Standard TT"/>
                <a:cs typeface="Old Standard TT"/>
                <a:sym typeface="Old Standard TT"/>
              </a:rPr>
              <a:t>Frequency of using device (with prompt/model &amp; independently)</a:t>
            </a:r>
            <a:endParaRPr>
              <a:solidFill>
                <a:srgbClr val="674EA7"/>
              </a:solidFill>
              <a:latin typeface="Old Standard TT"/>
              <a:ea typeface="Old Standard TT"/>
              <a:cs typeface="Old Standard TT"/>
              <a:sym typeface="Old Standard TT"/>
            </a:endParaRPr>
          </a:p>
          <a:p>
            <a:pPr marL="914400" lvl="1" indent="-304800" rtl="0">
              <a:lnSpc>
                <a:spcPct val="100000"/>
              </a:lnSpc>
              <a:spcBef>
                <a:spcPts val="0"/>
              </a:spcBef>
              <a:spcAft>
                <a:spcPts val="0"/>
              </a:spcAft>
              <a:buClr>
                <a:srgbClr val="674EA7"/>
              </a:buClr>
              <a:buSzPts val="1200"/>
              <a:buFont typeface="Old Standard TT"/>
              <a:buChar char="○"/>
            </a:pPr>
            <a:r>
              <a:rPr lang="en">
                <a:solidFill>
                  <a:srgbClr val="674EA7"/>
                </a:solidFill>
                <a:latin typeface="Old Standard TT"/>
                <a:ea typeface="Old Standard TT"/>
                <a:cs typeface="Old Standard TT"/>
                <a:sym typeface="Old Standard TT"/>
              </a:rPr>
              <a:t>Percent of intelligibility in contexts (social vs academic; classrooms vs therapy)</a:t>
            </a:r>
            <a:endParaRPr b="1">
              <a:solidFill>
                <a:srgbClr val="674EA7"/>
              </a:solidFill>
              <a:latin typeface="Old Standard TT"/>
              <a:ea typeface="Old Standard TT"/>
              <a:cs typeface="Old Standard TT"/>
              <a:sym typeface="Old Standard TT"/>
            </a:endParaRPr>
          </a:p>
        </p:txBody>
      </p:sp>
      <p:sp>
        <p:nvSpPr>
          <p:cNvPr id="133" name="Shape 133"/>
          <p:cNvSpPr txBox="1"/>
          <p:nvPr/>
        </p:nvSpPr>
        <p:spPr>
          <a:xfrm>
            <a:off x="6069050" y="826550"/>
            <a:ext cx="2517900" cy="726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b="1">
                <a:solidFill>
                  <a:schemeClr val="dk1"/>
                </a:solidFill>
                <a:latin typeface="Old Standard TT"/>
                <a:ea typeface="Old Standard TT"/>
                <a:cs typeface="Old Standard TT"/>
                <a:sym typeface="Old Standard TT"/>
              </a:rPr>
              <a:t>What is an example of a tool that could be used to assist students with disabilities?</a:t>
            </a:r>
            <a:endParaRPr>
              <a:latin typeface="Old Standard TT"/>
              <a:ea typeface="Old Standard TT"/>
              <a:cs typeface="Old Standard TT"/>
              <a:sym typeface="Old Standard TT"/>
            </a:endParaRPr>
          </a:p>
        </p:txBody>
      </p:sp>
      <p:pic>
        <p:nvPicPr>
          <p:cNvPr id="134" name="Shape 134"/>
          <p:cNvPicPr preferRelativeResize="0"/>
          <p:nvPr/>
        </p:nvPicPr>
        <p:blipFill>
          <a:blip r:embed="rId3">
            <a:alphaModFix/>
          </a:blip>
          <a:stretch>
            <a:fillRect/>
          </a:stretch>
        </p:blipFill>
        <p:spPr>
          <a:xfrm>
            <a:off x="233150" y="103025"/>
            <a:ext cx="3589149" cy="1691550"/>
          </a:xfrm>
          <a:prstGeom prst="rect">
            <a:avLst/>
          </a:prstGeom>
          <a:noFill/>
          <a:ln>
            <a:noFill/>
          </a:ln>
        </p:spPr>
      </p:pic>
      <p:pic>
        <p:nvPicPr>
          <p:cNvPr id="135" name="Shape 135">
            <a:hlinkClick r:id="rId4"/>
          </p:cNvPr>
          <p:cNvPicPr preferRelativeResize="0"/>
          <p:nvPr/>
        </p:nvPicPr>
        <p:blipFill>
          <a:blip r:embed="rId5">
            <a:alphaModFix/>
          </a:blip>
          <a:stretch>
            <a:fillRect/>
          </a:stretch>
        </p:blipFill>
        <p:spPr>
          <a:xfrm>
            <a:off x="0" y="4509600"/>
            <a:ext cx="9144000" cy="633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941000" y="189325"/>
            <a:ext cx="4757400" cy="6618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3000"/>
              <a:t>SETT Troubleshooting</a:t>
            </a:r>
            <a:endParaRPr sz="3000"/>
          </a:p>
        </p:txBody>
      </p:sp>
      <p:sp>
        <p:nvSpPr>
          <p:cNvPr id="141" name="Shape 141"/>
          <p:cNvSpPr txBox="1">
            <a:spLocks noGrp="1"/>
          </p:cNvSpPr>
          <p:nvPr>
            <p:ph type="body" idx="4294967295"/>
          </p:nvPr>
        </p:nvSpPr>
        <p:spPr>
          <a:xfrm>
            <a:off x="59400" y="851125"/>
            <a:ext cx="8520600" cy="18831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Don’t try to solve every single issue - focus on relevant info to the referral area</a:t>
            </a:r>
            <a:endParaRPr/>
          </a:p>
          <a:p>
            <a:pPr marL="457200" lvl="0" indent="-342900" rtl="0">
              <a:spcBef>
                <a:spcPts val="0"/>
              </a:spcBef>
              <a:spcAft>
                <a:spcPts val="0"/>
              </a:spcAft>
              <a:buSzPts val="1800"/>
              <a:buChar char="●"/>
            </a:pPr>
            <a:r>
              <a:rPr lang="en"/>
              <a:t>Always move forward with a </a:t>
            </a:r>
            <a:r>
              <a:rPr lang="en" b="1">
                <a:solidFill>
                  <a:schemeClr val="accent5"/>
                </a:solidFill>
              </a:rPr>
              <a:t>specific plan</a:t>
            </a:r>
            <a:endParaRPr b="1">
              <a:solidFill>
                <a:schemeClr val="accent5"/>
              </a:solidFill>
            </a:endParaRPr>
          </a:p>
          <a:p>
            <a:pPr marL="914400" lvl="1" indent="-317500" rtl="0">
              <a:lnSpc>
                <a:spcPct val="100000"/>
              </a:lnSpc>
              <a:spcBef>
                <a:spcPts val="0"/>
              </a:spcBef>
              <a:spcAft>
                <a:spcPts val="0"/>
              </a:spcAft>
              <a:buSzPts val="1400"/>
              <a:buChar char="○"/>
            </a:pPr>
            <a:r>
              <a:rPr lang="en"/>
              <a:t>Who is involved in implementation?</a:t>
            </a:r>
            <a:endParaRPr/>
          </a:p>
          <a:p>
            <a:pPr marL="914400" lvl="1" indent="-317500" rtl="0">
              <a:lnSpc>
                <a:spcPct val="100000"/>
              </a:lnSpc>
              <a:spcBef>
                <a:spcPts val="0"/>
              </a:spcBef>
              <a:spcAft>
                <a:spcPts val="0"/>
              </a:spcAft>
              <a:buSzPts val="1400"/>
              <a:buChar char="○"/>
            </a:pPr>
            <a:r>
              <a:rPr lang="en"/>
              <a:t>If AT is not necessary, what other strategies will be used to address the referral issue?</a:t>
            </a:r>
            <a:endParaRPr/>
          </a:p>
          <a:p>
            <a:pPr marL="914400" lvl="1" indent="-317500" rtl="0">
              <a:lnSpc>
                <a:spcPct val="100000"/>
              </a:lnSpc>
              <a:spcBef>
                <a:spcPts val="0"/>
              </a:spcBef>
              <a:spcAft>
                <a:spcPts val="0"/>
              </a:spcAft>
              <a:buSzPts val="1400"/>
              <a:buChar char="○"/>
            </a:pPr>
            <a:r>
              <a:rPr lang="en"/>
              <a:t>If an AT tool was chosen, is training needed -- for staff? for the student?</a:t>
            </a:r>
            <a:endParaRPr/>
          </a:p>
          <a:p>
            <a:pPr marL="914400" lvl="1" indent="-317500" rtl="0">
              <a:lnSpc>
                <a:spcPct val="100000"/>
              </a:lnSpc>
              <a:spcBef>
                <a:spcPts val="0"/>
              </a:spcBef>
              <a:spcAft>
                <a:spcPts val="0"/>
              </a:spcAft>
              <a:buSzPts val="1400"/>
              <a:buChar char="○"/>
            </a:pPr>
            <a:r>
              <a:rPr lang="en"/>
              <a:t>How will data be gathered? Who is responsible for that?</a:t>
            </a:r>
            <a:endParaRPr/>
          </a:p>
          <a:p>
            <a:pPr marL="914400" lvl="1" indent="-317500" rtl="0">
              <a:lnSpc>
                <a:spcPct val="100000"/>
              </a:lnSpc>
              <a:spcBef>
                <a:spcPts val="0"/>
              </a:spcBef>
              <a:spcAft>
                <a:spcPts val="0"/>
              </a:spcAft>
              <a:buSzPts val="1400"/>
              <a:buChar char="○"/>
            </a:pPr>
            <a:r>
              <a:rPr lang="en"/>
              <a:t>When will the team review the data? (Re-SETT)</a:t>
            </a:r>
            <a:endParaRPr sz="2400" b="1">
              <a:highlight>
                <a:srgbClr val="FFFF00"/>
              </a:highlight>
            </a:endParaRPr>
          </a:p>
        </p:txBody>
      </p:sp>
      <p:pic>
        <p:nvPicPr>
          <p:cNvPr id="142" name="Shape 142"/>
          <p:cNvPicPr preferRelativeResize="0"/>
          <p:nvPr/>
        </p:nvPicPr>
        <p:blipFill>
          <a:blip r:embed="rId3">
            <a:alphaModFix/>
          </a:blip>
          <a:stretch>
            <a:fillRect/>
          </a:stretch>
        </p:blipFill>
        <p:spPr>
          <a:xfrm>
            <a:off x="5350550" y="2525350"/>
            <a:ext cx="3665300" cy="1883075"/>
          </a:xfrm>
          <a:prstGeom prst="rect">
            <a:avLst/>
          </a:prstGeom>
          <a:noFill/>
          <a:ln>
            <a:noFill/>
          </a:ln>
        </p:spPr>
      </p:pic>
      <p:sp>
        <p:nvSpPr>
          <p:cNvPr id="143" name="Shape 143"/>
          <p:cNvSpPr txBox="1"/>
          <p:nvPr/>
        </p:nvSpPr>
        <p:spPr>
          <a:xfrm>
            <a:off x="917850" y="4554100"/>
            <a:ext cx="7308300" cy="504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chemeClr val="dk1"/>
              </a:buClr>
              <a:buSzPts val="1100"/>
              <a:buFont typeface="Arial"/>
              <a:buNone/>
            </a:pPr>
            <a:r>
              <a:rPr lang="en" sz="2400" b="1">
                <a:solidFill>
                  <a:schemeClr val="accent5"/>
                </a:solidFill>
                <a:latin typeface="Old Standard TT"/>
                <a:ea typeface="Old Standard TT"/>
                <a:cs typeface="Old Standard TT"/>
                <a:sym typeface="Old Standard TT"/>
              </a:rPr>
              <a:t>When in doubt -- gather more data/information</a:t>
            </a:r>
            <a:endParaRPr>
              <a:solidFill>
                <a:schemeClr val="accent5"/>
              </a:solidFill>
            </a:endParaRPr>
          </a:p>
        </p:txBody>
      </p:sp>
      <p:sp>
        <p:nvSpPr>
          <p:cNvPr id="144" name="Shape 144"/>
          <p:cNvSpPr txBox="1"/>
          <p:nvPr/>
        </p:nvSpPr>
        <p:spPr>
          <a:xfrm>
            <a:off x="59400" y="2802125"/>
            <a:ext cx="5221200" cy="1515600"/>
          </a:xfrm>
          <a:prstGeom prst="rect">
            <a:avLst/>
          </a:prstGeom>
          <a:noFill/>
          <a:ln>
            <a:noFill/>
          </a:ln>
        </p:spPr>
        <p:txBody>
          <a:bodyPr spcFirstLastPara="1" wrap="square" lIns="91425" tIns="91425" rIns="91425" bIns="91425" anchor="t" anchorCtr="0">
            <a:noAutofit/>
          </a:bodyPr>
          <a:lstStyle/>
          <a:p>
            <a:pPr marL="457200" lvl="0" indent="-342900" rtl="0">
              <a:spcBef>
                <a:spcPts val="0"/>
              </a:spcBef>
              <a:spcAft>
                <a:spcPts val="0"/>
              </a:spcAft>
              <a:buSzPts val="1800"/>
              <a:buFont typeface="Old Standard TT"/>
              <a:buChar char="●"/>
            </a:pPr>
            <a:r>
              <a:rPr lang="en" sz="1800">
                <a:latin typeface="Old Standard TT"/>
                <a:ea typeface="Old Standard TT"/>
                <a:cs typeface="Old Standard TT"/>
                <a:sym typeface="Old Standard TT"/>
              </a:rPr>
              <a:t>The SETT framework supports an ongoing, dynamic process, just like the IEP process but usually with less paperwork.</a:t>
            </a:r>
            <a:endParaRPr sz="1800">
              <a:latin typeface="Old Standard TT"/>
              <a:ea typeface="Old Standard TT"/>
              <a:cs typeface="Old Standard TT"/>
              <a:sym typeface="Old Standard TT"/>
            </a:endParaRPr>
          </a:p>
          <a:p>
            <a:pPr marL="457200" lvl="0" indent="-342900">
              <a:spcBef>
                <a:spcPts val="0"/>
              </a:spcBef>
              <a:spcAft>
                <a:spcPts val="0"/>
              </a:spcAft>
              <a:buSzPts val="1800"/>
              <a:buFont typeface="Old Standard TT"/>
              <a:buChar char="●"/>
            </a:pPr>
            <a:r>
              <a:rPr lang="en" sz="1800">
                <a:latin typeface="Old Standard TT"/>
                <a:ea typeface="Old Standard TT"/>
                <a:cs typeface="Old Standard TT"/>
                <a:sym typeface="Old Standard TT"/>
              </a:rPr>
              <a:t>AT decisions should be based on </a:t>
            </a:r>
            <a:r>
              <a:rPr lang="en" sz="1800" b="1">
                <a:solidFill>
                  <a:schemeClr val="accent5"/>
                </a:solidFill>
                <a:latin typeface="Old Standard TT"/>
                <a:ea typeface="Old Standard TT"/>
                <a:cs typeface="Old Standard TT"/>
                <a:sym typeface="Old Standard TT"/>
              </a:rPr>
              <a:t>function</a:t>
            </a:r>
            <a:r>
              <a:rPr lang="en" sz="1800">
                <a:latin typeface="Old Standard TT"/>
                <a:ea typeface="Old Standard TT"/>
                <a:cs typeface="Old Standard TT"/>
                <a:sym typeface="Old Standard TT"/>
              </a:rPr>
              <a:t> not on specific brands or student’s eligibility area.</a:t>
            </a:r>
            <a:endParaRPr sz="1800">
              <a:latin typeface="Old Standard TT"/>
              <a:ea typeface="Old Standard TT"/>
              <a:cs typeface="Old Standard TT"/>
              <a:sym typeface="Old Standard T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512700" y="1497125"/>
            <a:ext cx="8118600" cy="1919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4000"/>
              <a:t>Step 2: </a:t>
            </a:r>
            <a:endParaRPr sz="4000"/>
          </a:p>
          <a:p>
            <a:pPr marL="0" lvl="0" indent="0" algn="ctr" rtl="0">
              <a:spcBef>
                <a:spcPts val="0"/>
              </a:spcBef>
              <a:spcAft>
                <a:spcPts val="0"/>
              </a:spcAft>
              <a:buClr>
                <a:schemeClr val="dk1"/>
              </a:buClr>
              <a:buSzPts val="1100"/>
              <a:buFont typeface="Arial"/>
              <a:buNone/>
            </a:pPr>
            <a:r>
              <a:rPr lang="en" sz="4000"/>
              <a:t>Device Decision-Making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11700" y="243950"/>
            <a:ext cx="8520600" cy="6132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t>Trial a Tool</a:t>
            </a:r>
            <a:endParaRPr/>
          </a:p>
        </p:txBody>
      </p:sp>
      <p:sp>
        <p:nvSpPr>
          <p:cNvPr id="155" name="Shape 155"/>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a:solidFill>
                  <a:schemeClr val="accent5"/>
                </a:solidFill>
              </a:rPr>
              <a:t>Once the team has done a </a:t>
            </a:r>
            <a:r>
              <a:rPr lang="en">
                <a:solidFill>
                  <a:schemeClr val="lt2"/>
                </a:solidFill>
              </a:rPr>
              <a:t>SETT</a:t>
            </a:r>
            <a:r>
              <a:rPr lang="en">
                <a:solidFill>
                  <a:schemeClr val="accent5"/>
                </a:solidFill>
              </a:rPr>
              <a:t> and decided that a tool is needed</a:t>
            </a:r>
            <a:endParaRPr>
              <a:solidFill>
                <a:schemeClr val="accent5"/>
              </a:solidFill>
            </a:endParaRPr>
          </a:p>
          <a:p>
            <a:pPr marL="0" lvl="0" indent="0" rtl="0">
              <a:lnSpc>
                <a:spcPct val="100000"/>
              </a:lnSpc>
              <a:spcBef>
                <a:spcPts val="0"/>
              </a:spcBef>
              <a:spcAft>
                <a:spcPts val="0"/>
              </a:spcAft>
              <a:buNone/>
            </a:pPr>
            <a:r>
              <a:rPr lang="en">
                <a:solidFill>
                  <a:schemeClr val="accent5"/>
                </a:solidFill>
              </a:rPr>
              <a:t>to meet the student’s needs, the most common next step is to trial it.</a:t>
            </a:r>
            <a:endParaRPr>
              <a:solidFill>
                <a:schemeClr val="accent5"/>
              </a:solidFill>
            </a:endParaRPr>
          </a:p>
          <a:p>
            <a:pPr marL="0" lvl="0" indent="0">
              <a:lnSpc>
                <a:spcPct val="100000"/>
              </a:lnSpc>
              <a:spcBef>
                <a:spcPts val="0"/>
              </a:spcBef>
              <a:spcAft>
                <a:spcPts val="0"/>
              </a:spcAft>
              <a:buNone/>
            </a:pPr>
            <a:endParaRPr>
              <a:solidFill>
                <a:schemeClr val="accent5"/>
              </a:solidFill>
            </a:endParaRPr>
          </a:p>
          <a:p>
            <a:pPr marL="457200" lvl="0" indent="-342900" rtl="0">
              <a:spcBef>
                <a:spcPts val="0"/>
              </a:spcBef>
              <a:spcAft>
                <a:spcPts val="0"/>
              </a:spcAft>
              <a:buSzPts val="1800"/>
              <a:buAutoNum type="arabicPeriod"/>
            </a:pPr>
            <a:r>
              <a:rPr lang="en"/>
              <a:t>Based on the </a:t>
            </a:r>
            <a:r>
              <a:rPr lang="en">
                <a:solidFill>
                  <a:schemeClr val="lt2"/>
                </a:solidFill>
              </a:rPr>
              <a:t>SETT</a:t>
            </a:r>
            <a:r>
              <a:rPr lang="en"/>
              <a:t>, </a:t>
            </a:r>
            <a:r>
              <a:rPr lang="en" b="1">
                <a:solidFill>
                  <a:schemeClr val="accent3"/>
                </a:solidFill>
              </a:rPr>
              <a:t>determine the purpose</a:t>
            </a:r>
            <a:r>
              <a:rPr lang="en"/>
              <a:t> (e.g., communicate a growing list of vocabulary, word prediction, text to speech, etc.)</a:t>
            </a:r>
            <a:endParaRPr/>
          </a:p>
          <a:p>
            <a:pPr marL="457200" lvl="0" indent="-342900" rtl="0">
              <a:spcBef>
                <a:spcPts val="0"/>
              </a:spcBef>
              <a:spcAft>
                <a:spcPts val="0"/>
              </a:spcAft>
              <a:buSzPts val="1800"/>
              <a:buAutoNum type="arabicPeriod"/>
            </a:pPr>
            <a:r>
              <a:rPr lang="en" b="1">
                <a:solidFill>
                  <a:schemeClr val="accent3"/>
                </a:solidFill>
              </a:rPr>
              <a:t>Research some tools</a:t>
            </a:r>
            <a:r>
              <a:rPr lang="en"/>
              <a:t> that would fit the student &amp; their specific needs (e.g., online, teachers, SLP, PT/OT, school psych/social worker, consultant etc.)</a:t>
            </a:r>
            <a:endParaRPr/>
          </a:p>
          <a:p>
            <a:pPr marL="457200" lvl="0" indent="-342900" rtl="0">
              <a:spcBef>
                <a:spcPts val="0"/>
              </a:spcBef>
              <a:spcAft>
                <a:spcPts val="0"/>
              </a:spcAft>
              <a:buSzPts val="1800"/>
              <a:buAutoNum type="arabicPeriod"/>
            </a:pPr>
            <a:r>
              <a:rPr lang="en" b="1">
                <a:solidFill>
                  <a:schemeClr val="accent3"/>
                </a:solidFill>
              </a:rPr>
              <a:t>Decide on a tool to locate</a:t>
            </a:r>
            <a:r>
              <a:rPr lang="en"/>
              <a:t> (within the school or district, online, KRESA lending library- </a:t>
            </a:r>
            <a:r>
              <a:rPr lang="en" u="sng">
                <a:solidFill>
                  <a:schemeClr val="dk2"/>
                </a:solidFill>
                <a:hlinkClick r:id="rId3"/>
              </a:rPr>
              <a:t>SNAP Media</a:t>
            </a:r>
            <a:r>
              <a:rPr lang="en"/>
              <a:t>, </a:t>
            </a:r>
            <a:r>
              <a:rPr lang="en" u="sng">
                <a:solidFill>
                  <a:schemeClr val="dk2"/>
                </a:solidFill>
                <a:hlinkClick r:id="rId4"/>
              </a:rPr>
              <a:t>Michigan lending library</a:t>
            </a:r>
            <a:r>
              <a:rPr lang="en"/>
              <a:t>)</a:t>
            </a:r>
            <a:endParaRPr/>
          </a:p>
          <a:p>
            <a:pPr marL="457200" lvl="0" indent="-342900" rtl="0">
              <a:spcBef>
                <a:spcPts val="0"/>
              </a:spcBef>
              <a:spcAft>
                <a:spcPts val="0"/>
              </a:spcAft>
              <a:buSzPts val="1800"/>
              <a:buAutoNum type="arabicPeriod"/>
            </a:pPr>
            <a:r>
              <a:rPr lang="en" b="1">
                <a:solidFill>
                  <a:schemeClr val="accent3"/>
                </a:solidFill>
              </a:rPr>
              <a:t>Trial the tool</a:t>
            </a:r>
            <a:r>
              <a:rPr lang="en"/>
              <a:t>, measuring for effectiveness</a:t>
            </a:r>
            <a:endParaRPr/>
          </a:p>
        </p:txBody>
      </p:sp>
      <p:pic>
        <p:nvPicPr>
          <p:cNvPr id="156" name="Shape 156"/>
          <p:cNvPicPr preferRelativeResize="0"/>
          <p:nvPr/>
        </p:nvPicPr>
        <p:blipFill rotWithShape="1">
          <a:blip r:embed="rId5">
            <a:alphaModFix amt="72000"/>
          </a:blip>
          <a:srcRect l="3480" t="3097" r="2965" b="3870"/>
          <a:stretch/>
        </p:blipFill>
        <p:spPr>
          <a:xfrm rot="1397855">
            <a:off x="7280975" y="-31850"/>
            <a:ext cx="1888124" cy="1765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2902325" y="1953700"/>
            <a:ext cx="2456700" cy="628500"/>
          </a:xfrm>
          <a:prstGeom prst="rect">
            <a:avLst/>
          </a:prstGeom>
        </p:spPr>
        <p:txBody>
          <a:bodyPr spcFirstLastPara="1" wrap="square" lIns="91425" tIns="91425" rIns="91425" bIns="91425" anchor="b" anchorCtr="0">
            <a:noAutofit/>
          </a:bodyPr>
          <a:lstStyle/>
          <a:p>
            <a:pPr marL="0" lvl="0" indent="0" algn="ctr">
              <a:spcBef>
                <a:spcPts val="0"/>
              </a:spcBef>
              <a:spcAft>
                <a:spcPts val="0"/>
              </a:spcAft>
              <a:buNone/>
            </a:pPr>
            <a:r>
              <a:rPr lang="en" sz="3000" u="sng">
                <a:solidFill>
                  <a:schemeClr val="hlink"/>
                </a:solidFill>
                <a:hlinkClick r:id="rId3"/>
              </a:rPr>
              <a:t>SNAP Media</a:t>
            </a:r>
            <a:endParaRPr sz="3000"/>
          </a:p>
        </p:txBody>
      </p:sp>
      <p:sp>
        <p:nvSpPr>
          <p:cNvPr id="162" name="Shape 162"/>
          <p:cNvSpPr txBox="1">
            <a:spLocks noGrp="1"/>
          </p:cNvSpPr>
          <p:nvPr>
            <p:ph type="body" idx="1"/>
          </p:nvPr>
        </p:nvSpPr>
        <p:spPr>
          <a:xfrm>
            <a:off x="3123575" y="2582200"/>
            <a:ext cx="2014200" cy="380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KRESA’s Lending Library</a:t>
            </a:r>
            <a:endParaRPr/>
          </a:p>
          <a:p>
            <a:pPr marL="0" lvl="0" indent="0">
              <a:spcBef>
                <a:spcPts val="1600"/>
              </a:spcBef>
              <a:spcAft>
                <a:spcPts val="1600"/>
              </a:spcAft>
              <a:buNone/>
            </a:pPr>
            <a:endParaRPr/>
          </a:p>
        </p:txBody>
      </p:sp>
      <p:pic>
        <p:nvPicPr>
          <p:cNvPr id="163" name="Shape 163"/>
          <p:cNvPicPr preferRelativeResize="0"/>
          <p:nvPr/>
        </p:nvPicPr>
        <p:blipFill>
          <a:blip r:embed="rId4">
            <a:alphaModFix/>
          </a:blip>
          <a:stretch>
            <a:fillRect/>
          </a:stretch>
        </p:blipFill>
        <p:spPr>
          <a:xfrm>
            <a:off x="2556275" y="58100"/>
            <a:ext cx="1752600" cy="1514475"/>
          </a:xfrm>
          <a:prstGeom prst="rect">
            <a:avLst/>
          </a:prstGeom>
          <a:noFill/>
          <a:ln>
            <a:noFill/>
          </a:ln>
        </p:spPr>
      </p:pic>
      <p:pic>
        <p:nvPicPr>
          <p:cNvPr id="164" name="Shape 164"/>
          <p:cNvPicPr preferRelativeResize="0"/>
          <p:nvPr/>
        </p:nvPicPr>
        <p:blipFill>
          <a:blip r:embed="rId5">
            <a:alphaModFix/>
          </a:blip>
          <a:stretch>
            <a:fillRect/>
          </a:stretch>
        </p:blipFill>
        <p:spPr>
          <a:xfrm>
            <a:off x="5496550" y="3225750"/>
            <a:ext cx="2014200" cy="1917746"/>
          </a:xfrm>
          <a:prstGeom prst="rect">
            <a:avLst/>
          </a:prstGeom>
          <a:noFill/>
          <a:ln>
            <a:noFill/>
          </a:ln>
        </p:spPr>
      </p:pic>
      <p:pic>
        <p:nvPicPr>
          <p:cNvPr id="165" name="Shape 165"/>
          <p:cNvPicPr preferRelativeResize="0"/>
          <p:nvPr/>
        </p:nvPicPr>
        <p:blipFill>
          <a:blip r:embed="rId6">
            <a:alphaModFix/>
          </a:blip>
          <a:stretch>
            <a:fillRect/>
          </a:stretch>
        </p:blipFill>
        <p:spPr>
          <a:xfrm>
            <a:off x="103825" y="1953700"/>
            <a:ext cx="2014200" cy="2014200"/>
          </a:xfrm>
          <a:prstGeom prst="rect">
            <a:avLst/>
          </a:prstGeom>
          <a:noFill/>
          <a:ln>
            <a:noFill/>
          </a:ln>
        </p:spPr>
      </p:pic>
      <p:pic>
        <p:nvPicPr>
          <p:cNvPr id="166" name="Shape 166"/>
          <p:cNvPicPr preferRelativeResize="0"/>
          <p:nvPr/>
        </p:nvPicPr>
        <p:blipFill>
          <a:blip r:embed="rId7">
            <a:alphaModFix/>
          </a:blip>
          <a:stretch>
            <a:fillRect/>
          </a:stretch>
        </p:blipFill>
        <p:spPr>
          <a:xfrm>
            <a:off x="103825" y="58108"/>
            <a:ext cx="2285650" cy="1743142"/>
          </a:xfrm>
          <a:prstGeom prst="rect">
            <a:avLst/>
          </a:prstGeom>
          <a:noFill/>
          <a:ln>
            <a:noFill/>
          </a:ln>
        </p:spPr>
      </p:pic>
      <p:pic>
        <p:nvPicPr>
          <p:cNvPr id="167" name="Shape 167"/>
          <p:cNvPicPr preferRelativeResize="0"/>
          <p:nvPr/>
        </p:nvPicPr>
        <p:blipFill rotWithShape="1">
          <a:blip r:embed="rId8">
            <a:alphaModFix/>
          </a:blip>
          <a:srcRect l="4295" t="12500" r="4894" b="11373"/>
          <a:stretch/>
        </p:blipFill>
        <p:spPr>
          <a:xfrm>
            <a:off x="7462513" y="3394225"/>
            <a:ext cx="1885676" cy="1580775"/>
          </a:xfrm>
          <a:prstGeom prst="rect">
            <a:avLst/>
          </a:prstGeom>
          <a:noFill/>
          <a:ln>
            <a:noFill/>
          </a:ln>
        </p:spPr>
      </p:pic>
      <p:pic>
        <p:nvPicPr>
          <p:cNvPr id="168" name="Shape 168"/>
          <p:cNvPicPr preferRelativeResize="0"/>
          <p:nvPr/>
        </p:nvPicPr>
        <p:blipFill rotWithShape="1">
          <a:blip r:embed="rId9">
            <a:alphaModFix/>
          </a:blip>
          <a:srcRect l="20471" t="4761" r="23945" b="4031"/>
          <a:stretch/>
        </p:blipFill>
        <p:spPr>
          <a:xfrm>
            <a:off x="4308874" y="58101"/>
            <a:ext cx="1175348" cy="1743150"/>
          </a:xfrm>
          <a:prstGeom prst="rect">
            <a:avLst/>
          </a:prstGeom>
          <a:noFill/>
          <a:ln>
            <a:noFill/>
          </a:ln>
        </p:spPr>
      </p:pic>
      <p:pic>
        <p:nvPicPr>
          <p:cNvPr id="169" name="Shape 169"/>
          <p:cNvPicPr preferRelativeResize="0"/>
          <p:nvPr/>
        </p:nvPicPr>
        <p:blipFill>
          <a:blip r:embed="rId10">
            <a:alphaModFix/>
          </a:blip>
          <a:stretch>
            <a:fillRect/>
          </a:stretch>
        </p:blipFill>
        <p:spPr>
          <a:xfrm>
            <a:off x="1735463" y="3452775"/>
            <a:ext cx="1580775" cy="1580775"/>
          </a:xfrm>
          <a:prstGeom prst="rect">
            <a:avLst/>
          </a:prstGeom>
          <a:noFill/>
          <a:ln>
            <a:noFill/>
          </a:ln>
        </p:spPr>
      </p:pic>
      <p:pic>
        <p:nvPicPr>
          <p:cNvPr id="170" name="Shape 170"/>
          <p:cNvPicPr preferRelativeResize="0"/>
          <p:nvPr/>
        </p:nvPicPr>
        <p:blipFill>
          <a:blip r:embed="rId11">
            <a:alphaModFix/>
          </a:blip>
          <a:stretch>
            <a:fillRect/>
          </a:stretch>
        </p:blipFill>
        <p:spPr>
          <a:xfrm>
            <a:off x="3355111" y="3426600"/>
            <a:ext cx="2180306" cy="1633125"/>
          </a:xfrm>
          <a:prstGeom prst="rect">
            <a:avLst/>
          </a:prstGeom>
          <a:noFill/>
          <a:ln>
            <a:noFill/>
          </a:ln>
        </p:spPr>
      </p:pic>
      <p:sp>
        <p:nvSpPr>
          <p:cNvPr id="171" name="Shape 171" title="File_000.mov">
            <a:hlinkClick r:id="rId12"/>
          </p:cNvPr>
          <p:cNvSpPr/>
          <p:nvPr/>
        </p:nvSpPr>
        <p:spPr>
          <a:xfrm>
            <a:off x="5636622" y="152400"/>
            <a:ext cx="3354978" cy="2516234"/>
          </a:xfrm>
          <a:prstGeom prst="rect">
            <a:avLst/>
          </a:prstGeom>
          <a:blipFill>
            <a:blip r:embed="rId13">
              <a:alphaModFix/>
            </a:blip>
            <a:stretch>
              <a:fillRect/>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138625"/>
            <a:ext cx="8520600" cy="6132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t>What to do with the Trial Results</a:t>
            </a:r>
            <a:endParaRPr/>
          </a:p>
        </p:txBody>
      </p:sp>
      <p:sp>
        <p:nvSpPr>
          <p:cNvPr id="177" name="Shape 177"/>
          <p:cNvSpPr txBox="1">
            <a:spLocks noGrp="1"/>
          </p:cNvSpPr>
          <p:nvPr>
            <p:ph type="body" idx="1"/>
          </p:nvPr>
        </p:nvSpPr>
        <p:spPr>
          <a:xfrm>
            <a:off x="197750" y="829875"/>
            <a:ext cx="4628400" cy="1656900"/>
          </a:xfrm>
          <a:prstGeom prst="rect">
            <a:avLst/>
          </a:prstGeom>
        </p:spPr>
        <p:txBody>
          <a:bodyPr spcFirstLastPara="1" wrap="square" lIns="91425" tIns="91425" rIns="91425" bIns="91425" anchor="t" anchorCtr="0">
            <a:noAutofit/>
          </a:bodyPr>
          <a:lstStyle/>
          <a:p>
            <a:pPr marL="0" lvl="0" indent="0" algn="ctr">
              <a:lnSpc>
                <a:spcPct val="100000"/>
              </a:lnSpc>
              <a:spcBef>
                <a:spcPts val="0"/>
              </a:spcBef>
              <a:spcAft>
                <a:spcPts val="0"/>
              </a:spcAft>
              <a:buNone/>
            </a:pPr>
            <a:r>
              <a:rPr lang="en" u="sng"/>
              <a:t>Effective!</a:t>
            </a:r>
            <a:endParaRPr u="sng"/>
          </a:p>
          <a:p>
            <a:pPr marL="0" lvl="0" indent="0" rtl="0">
              <a:lnSpc>
                <a:spcPct val="100000"/>
              </a:lnSpc>
              <a:spcBef>
                <a:spcPts val="0"/>
              </a:spcBef>
              <a:spcAft>
                <a:spcPts val="0"/>
              </a:spcAft>
              <a:buNone/>
            </a:pPr>
            <a:endParaRPr/>
          </a:p>
          <a:p>
            <a:pPr marL="0" lvl="0" indent="0">
              <a:lnSpc>
                <a:spcPct val="100000"/>
              </a:lnSpc>
              <a:spcBef>
                <a:spcPts val="0"/>
              </a:spcBef>
              <a:spcAft>
                <a:spcPts val="0"/>
              </a:spcAft>
              <a:buNone/>
            </a:pPr>
            <a:r>
              <a:rPr lang="en"/>
              <a:t>Yay! Collect your data and look into purchasing the device to be dedicated for that student.</a:t>
            </a:r>
            <a:endParaRPr/>
          </a:p>
          <a:p>
            <a:pPr marL="457200" lvl="0" indent="-317500" rtl="0">
              <a:lnSpc>
                <a:spcPct val="100000"/>
              </a:lnSpc>
              <a:spcBef>
                <a:spcPts val="0"/>
              </a:spcBef>
              <a:spcAft>
                <a:spcPts val="0"/>
              </a:spcAft>
              <a:buSzPts val="1400"/>
              <a:buChar char="●"/>
            </a:pPr>
            <a:r>
              <a:rPr lang="en"/>
              <a:t>Consider necessary accessories such as headphones, mic, type of case, etc.</a:t>
            </a:r>
            <a:endParaRPr/>
          </a:p>
          <a:p>
            <a:pPr marL="457200" lvl="0" indent="-317500" rtl="0">
              <a:lnSpc>
                <a:spcPct val="100000"/>
              </a:lnSpc>
              <a:spcBef>
                <a:spcPts val="0"/>
              </a:spcBef>
              <a:spcAft>
                <a:spcPts val="0"/>
              </a:spcAft>
              <a:buSzPts val="1400"/>
              <a:buChar char="●"/>
            </a:pPr>
            <a:r>
              <a:rPr lang="en"/>
              <a:t>Don’t forget warranties</a:t>
            </a:r>
            <a:endParaRPr>
              <a:solidFill>
                <a:schemeClr val="dk2"/>
              </a:solidFill>
            </a:endParaRPr>
          </a:p>
        </p:txBody>
      </p:sp>
      <p:sp>
        <p:nvSpPr>
          <p:cNvPr id="178" name="Shape 178"/>
          <p:cNvSpPr txBox="1">
            <a:spLocks noGrp="1"/>
          </p:cNvSpPr>
          <p:nvPr>
            <p:ph type="body" idx="2"/>
          </p:nvPr>
        </p:nvSpPr>
        <p:spPr>
          <a:xfrm>
            <a:off x="5037700" y="751825"/>
            <a:ext cx="3924600" cy="28731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u="sng"/>
              <a:t>Not effective</a:t>
            </a:r>
            <a:endParaRPr u="sng"/>
          </a:p>
          <a:p>
            <a:pPr marL="0" lvl="0" indent="0" algn="ctr">
              <a:lnSpc>
                <a:spcPct val="100000"/>
              </a:lnSpc>
              <a:spcBef>
                <a:spcPts val="0"/>
              </a:spcBef>
              <a:spcAft>
                <a:spcPts val="0"/>
              </a:spcAft>
              <a:buNone/>
            </a:pPr>
            <a:endParaRPr/>
          </a:p>
          <a:p>
            <a:pPr marL="0" lvl="0" indent="0" algn="ctr" rtl="0">
              <a:lnSpc>
                <a:spcPct val="100000"/>
              </a:lnSpc>
              <a:spcBef>
                <a:spcPts val="0"/>
              </a:spcBef>
              <a:spcAft>
                <a:spcPts val="0"/>
              </a:spcAft>
              <a:buNone/>
            </a:pPr>
            <a:r>
              <a:rPr lang="en"/>
              <a:t>That’s ok!  The team should re-SETT to determine what worked and what didn’t work then choose a different tool to trial or different strategy to use.</a:t>
            </a:r>
            <a:endParaRPr/>
          </a:p>
          <a:p>
            <a:pPr marL="0" lvl="0" indent="0" algn="r">
              <a:spcBef>
                <a:spcPts val="0"/>
              </a:spcBef>
              <a:spcAft>
                <a:spcPts val="0"/>
              </a:spcAft>
              <a:buNone/>
            </a:pPr>
            <a:endParaRPr/>
          </a:p>
          <a:p>
            <a:pPr marL="1371600" lvl="0" indent="0" algn="r" rtl="0">
              <a:lnSpc>
                <a:spcPct val="100000"/>
              </a:lnSpc>
              <a:spcBef>
                <a:spcPts val="0"/>
              </a:spcBef>
              <a:spcAft>
                <a:spcPts val="0"/>
              </a:spcAft>
              <a:buNone/>
            </a:pPr>
            <a:r>
              <a:rPr lang="en"/>
              <a:t>A tool is </a:t>
            </a:r>
            <a:r>
              <a:rPr lang="en" i="1"/>
              <a:t>not necessarily</a:t>
            </a:r>
            <a:r>
              <a:rPr lang="en"/>
              <a:t> ineffective if poor results were due to: not enough time to collect data, not fully training on use, not implementing as intended, etc.</a:t>
            </a:r>
            <a:endParaRPr/>
          </a:p>
        </p:txBody>
      </p:sp>
      <p:pic>
        <p:nvPicPr>
          <p:cNvPr id="179" name="Shape 179"/>
          <p:cNvPicPr preferRelativeResize="0"/>
          <p:nvPr/>
        </p:nvPicPr>
        <p:blipFill>
          <a:blip r:embed="rId3">
            <a:alphaModFix amt="70000"/>
          </a:blip>
          <a:stretch>
            <a:fillRect/>
          </a:stretch>
        </p:blipFill>
        <p:spPr>
          <a:xfrm>
            <a:off x="2777100" y="2356650"/>
            <a:ext cx="3427050" cy="2421775"/>
          </a:xfrm>
          <a:prstGeom prst="rect">
            <a:avLst/>
          </a:prstGeom>
          <a:noFill/>
          <a:ln>
            <a:noFill/>
          </a:ln>
        </p:spPr>
      </p:pic>
      <p:sp>
        <p:nvSpPr>
          <p:cNvPr id="180" name="Shape 180"/>
          <p:cNvSpPr txBox="1"/>
          <p:nvPr/>
        </p:nvSpPr>
        <p:spPr>
          <a:xfrm>
            <a:off x="154625" y="2869200"/>
            <a:ext cx="2409000" cy="16569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a:solidFill>
                  <a:schemeClr val="dk1"/>
                </a:solidFill>
                <a:latin typeface="Old Standard TT"/>
                <a:ea typeface="Old Standard TT"/>
                <a:cs typeface="Old Standard TT"/>
                <a:sym typeface="Old Standard TT"/>
              </a:rPr>
              <a:t>Purchases </a:t>
            </a:r>
            <a:r>
              <a:rPr lang="en" b="1">
                <a:solidFill>
                  <a:schemeClr val="accent3"/>
                </a:solidFill>
                <a:latin typeface="Old Standard TT"/>
                <a:ea typeface="Old Standard TT"/>
                <a:cs typeface="Old Standard TT"/>
                <a:sym typeface="Old Standard TT"/>
              </a:rPr>
              <a:t>$500 and less</a:t>
            </a:r>
            <a:r>
              <a:rPr lang="en">
                <a:solidFill>
                  <a:schemeClr val="dk1"/>
                </a:solidFill>
                <a:latin typeface="Old Standard TT"/>
                <a:ea typeface="Old Standard TT"/>
                <a:cs typeface="Old Standard TT"/>
                <a:sym typeface="Old Standard TT"/>
              </a:rPr>
              <a:t> should be proposed to your building or district admin</a:t>
            </a:r>
            <a:endParaRPr>
              <a:solidFill>
                <a:schemeClr val="dk1"/>
              </a:solidFill>
              <a:latin typeface="Old Standard TT"/>
              <a:ea typeface="Old Standard TT"/>
              <a:cs typeface="Old Standard TT"/>
              <a:sym typeface="Old Standard TT"/>
            </a:endParaRPr>
          </a:p>
          <a:p>
            <a:pPr marL="0" lvl="0" indent="0" rtl="0">
              <a:lnSpc>
                <a:spcPct val="115000"/>
              </a:lnSpc>
              <a:spcBef>
                <a:spcPts val="1600"/>
              </a:spcBef>
              <a:spcAft>
                <a:spcPts val="1600"/>
              </a:spcAft>
              <a:buClr>
                <a:schemeClr val="dk1"/>
              </a:buClr>
              <a:buSzPts val="1100"/>
              <a:buFont typeface="Arial"/>
              <a:buNone/>
            </a:pPr>
            <a:r>
              <a:rPr lang="en" b="1">
                <a:solidFill>
                  <a:schemeClr val="accent3"/>
                </a:solidFill>
                <a:latin typeface="Old Standard TT"/>
                <a:ea typeface="Old Standard TT"/>
                <a:cs typeface="Old Standard TT"/>
                <a:sym typeface="Old Standard TT"/>
              </a:rPr>
              <a:t>Over $500</a:t>
            </a:r>
            <a:r>
              <a:rPr lang="en">
                <a:solidFill>
                  <a:schemeClr val="dk1"/>
                </a:solidFill>
                <a:latin typeface="Old Standard TT"/>
                <a:ea typeface="Old Standard TT"/>
                <a:cs typeface="Old Standard TT"/>
                <a:sym typeface="Old Standard TT"/>
              </a:rPr>
              <a:t> total should go to a </a:t>
            </a:r>
            <a:r>
              <a:rPr lang="en" u="sng">
                <a:solidFill>
                  <a:schemeClr val="dk2"/>
                </a:solidFill>
                <a:latin typeface="Old Standard TT"/>
                <a:ea typeface="Old Standard TT"/>
                <a:cs typeface="Old Standard TT"/>
                <a:sym typeface="Old Standard TT"/>
                <a:hlinkClick r:id="rId4"/>
              </a:rPr>
              <a:t>KRESA Proposal Process</a:t>
            </a:r>
            <a:endParaRPr/>
          </a:p>
        </p:txBody>
      </p:sp>
      <p:sp>
        <p:nvSpPr>
          <p:cNvPr id="181" name="Shape 181"/>
          <p:cNvSpPr txBox="1"/>
          <p:nvPr/>
        </p:nvSpPr>
        <p:spPr>
          <a:xfrm>
            <a:off x="6244825" y="3784425"/>
            <a:ext cx="2758500" cy="1248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a:solidFill>
                  <a:schemeClr val="dk1"/>
                </a:solidFill>
                <a:latin typeface="Old Standard TT"/>
                <a:ea typeface="Old Standard TT"/>
                <a:cs typeface="Old Standard TT"/>
                <a:sym typeface="Old Standard TT"/>
              </a:rPr>
              <a:t>Just like when a doctor changes a medication or dosage, ineffective results does not mean starting over from scratch!</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11700" y="247200"/>
            <a:ext cx="8520600" cy="61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000000"/>
                </a:solidFill>
              </a:rPr>
              <a:t>Proposal Process</a:t>
            </a:r>
            <a:endParaRPr>
              <a:solidFill>
                <a:schemeClr val="lt2"/>
              </a:solidFill>
            </a:endParaRPr>
          </a:p>
        </p:txBody>
      </p:sp>
      <p:sp>
        <p:nvSpPr>
          <p:cNvPr id="187" name="Shape 187" title="File_000.mov">
            <a:hlinkClick r:id="rId3"/>
          </p:cNvPr>
          <p:cNvSpPr/>
          <p:nvPr/>
        </p:nvSpPr>
        <p:spPr>
          <a:xfrm>
            <a:off x="352663" y="1637725"/>
            <a:ext cx="4083925" cy="3249125"/>
          </a:xfrm>
          <a:prstGeom prst="rect">
            <a:avLst/>
          </a:prstGeom>
          <a:blipFill>
            <a:blip r:embed="rId4">
              <a:alphaModFix/>
            </a:blip>
            <a:stretch>
              <a:fillRect/>
            </a:stretch>
          </a:blipFill>
          <a:ln>
            <a:noFill/>
          </a:ln>
        </p:spPr>
      </p:sp>
      <p:sp>
        <p:nvSpPr>
          <p:cNvPr id="188" name="Shape 188" title="File_000.mov">
            <a:hlinkClick r:id="rId5"/>
          </p:cNvPr>
          <p:cNvSpPr/>
          <p:nvPr/>
        </p:nvSpPr>
        <p:spPr>
          <a:xfrm>
            <a:off x="4634575" y="1637725"/>
            <a:ext cx="4332167" cy="3249125"/>
          </a:xfrm>
          <a:prstGeom prst="rect">
            <a:avLst/>
          </a:prstGeom>
          <a:blipFill>
            <a:blip r:embed="rId6">
              <a:alphaModFix/>
            </a:blip>
            <a:stretch>
              <a:fillRect/>
            </a:stretch>
          </a:blipFill>
          <a:ln>
            <a:noFill/>
          </a:ln>
        </p:spPr>
      </p:sp>
      <p:sp>
        <p:nvSpPr>
          <p:cNvPr id="189" name="Shape 189"/>
          <p:cNvSpPr txBox="1"/>
          <p:nvPr/>
        </p:nvSpPr>
        <p:spPr>
          <a:xfrm>
            <a:off x="311700" y="860400"/>
            <a:ext cx="4002000" cy="6132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2650">
                <a:solidFill>
                  <a:srgbClr val="FFFFFF"/>
                </a:solidFill>
                <a:highlight>
                  <a:srgbClr val="3B3B3C"/>
                </a:highlight>
              </a:rPr>
              <a:t>KALAMAZOO RESA</a:t>
            </a:r>
            <a:endParaRPr/>
          </a:p>
          <a:p>
            <a:pPr marL="0" lvl="0" indent="0" rtl="0">
              <a:spcBef>
                <a:spcPts val="0"/>
              </a:spcBef>
              <a:spcAft>
                <a:spcPts val="0"/>
              </a:spcAft>
              <a:buNone/>
            </a:pPr>
            <a:r>
              <a:rPr lang="en" sz="1000" u="sng">
                <a:solidFill>
                  <a:srgbClr val="6611CC"/>
                </a:solidFill>
                <a:hlinkClick r:id="rId7"/>
              </a:rPr>
              <a:t>https://www.kresa.org/</a:t>
            </a:r>
            <a:r>
              <a:rPr lang="en" sz="1000">
                <a:solidFill>
                  <a:srgbClr val="666666"/>
                </a:solidFill>
              </a:rPr>
              <a:t> – Chan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129600" y="216650"/>
            <a:ext cx="4317000" cy="8172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4000" u="sng"/>
              <a:t>Adding to a device</a:t>
            </a:r>
            <a:endParaRPr sz="4000" u="sng"/>
          </a:p>
        </p:txBody>
      </p:sp>
      <p:sp>
        <p:nvSpPr>
          <p:cNvPr id="195" name="Shape 195"/>
          <p:cNvSpPr txBox="1">
            <a:spLocks noGrp="1"/>
          </p:cNvSpPr>
          <p:nvPr>
            <p:ph type="body" idx="2"/>
          </p:nvPr>
        </p:nvSpPr>
        <p:spPr>
          <a:xfrm>
            <a:off x="4939500" y="1225500"/>
            <a:ext cx="3837000" cy="3240600"/>
          </a:xfrm>
          <a:prstGeom prst="rect">
            <a:avLst/>
          </a:prstGeom>
        </p:spPr>
        <p:txBody>
          <a:bodyPr spcFirstLastPara="1" wrap="square" lIns="91425" tIns="91425" rIns="91425" bIns="91425" anchor="ctr" anchorCtr="0">
            <a:noAutofit/>
          </a:bodyPr>
          <a:lstStyle/>
          <a:p>
            <a:pPr marL="457200" lvl="0" indent="-342900" rtl="0">
              <a:spcBef>
                <a:spcPts val="0"/>
              </a:spcBef>
              <a:spcAft>
                <a:spcPts val="0"/>
              </a:spcAft>
              <a:buClr>
                <a:schemeClr val="accent6"/>
              </a:buClr>
              <a:buSzPts val="1800"/>
              <a:buChar char="●"/>
            </a:pPr>
            <a:r>
              <a:rPr lang="en" u="sng">
                <a:solidFill>
                  <a:schemeClr val="accent6"/>
                </a:solidFill>
                <a:hlinkClick r:id="rId3"/>
              </a:rPr>
              <a:t>Repair Request Form</a:t>
            </a:r>
            <a:endParaRPr>
              <a:solidFill>
                <a:schemeClr val="accent6"/>
              </a:solidFill>
            </a:endParaRPr>
          </a:p>
          <a:p>
            <a:pPr marL="457200" lvl="0" indent="-342900" rtl="0">
              <a:spcBef>
                <a:spcPts val="0"/>
              </a:spcBef>
              <a:spcAft>
                <a:spcPts val="0"/>
              </a:spcAft>
              <a:buSzPts val="1800"/>
              <a:buChar char="●"/>
            </a:pPr>
            <a:r>
              <a:rPr lang="en"/>
              <a:t>Put form and all materials (including cables/accessories) the original SNAP Media box and send back in to REMC</a:t>
            </a:r>
            <a:endParaRPr/>
          </a:p>
          <a:p>
            <a:pPr marL="457200" lvl="0" indent="-342900" rtl="0">
              <a:spcBef>
                <a:spcPts val="0"/>
              </a:spcBef>
              <a:spcAft>
                <a:spcPts val="0"/>
              </a:spcAft>
              <a:buSzPts val="1800"/>
              <a:buChar char="●"/>
            </a:pPr>
            <a:r>
              <a:rPr lang="en"/>
              <a:t>Considering backing up anything important before sending back.</a:t>
            </a:r>
            <a:endParaRPr/>
          </a:p>
          <a:p>
            <a:pPr marL="457200" lvl="0" indent="-342900">
              <a:spcBef>
                <a:spcPts val="0"/>
              </a:spcBef>
              <a:spcAft>
                <a:spcPts val="0"/>
              </a:spcAft>
              <a:buSzPts val="1800"/>
              <a:buChar char="●"/>
            </a:pPr>
            <a:r>
              <a:rPr lang="en"/>
              <a:t>Check out a loaner (if available) while device is out being fixed.</a:t>
            </a:r>
            <a:endParaRPr/>
          </a:p>
        </p:txBody>
      </p:sp>
      <p:sp>
        <p:nvSpPr>
          <p:cNvPr id="196" name="Shape 196"/>
          <p:cNvSpPr txBox="1"/>
          <p:nvPr/>
        </p:nvSpPr>
        <p:spPr>
          <a:xfrm>
            <a:off x="4842150" y="162650"/>
            <a:ext cx="4031700" cy="92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200" u="sng">
                <a:solidFill>
                  <a:schemeClr val="accent2"/>
                </a:solidFill>
                <a:latin typeface="Old Standard TT"/>
                <a:ea typeface="Old Standard TT"/>
                <a:cs typeface="Old Standard TT"/>
                <a:sym typeface="Old Standard TT"/>
              </a:rPr>
              <a:t>Repairs</a:t>
            </a:r>
            <a:endParaRPr u="sng">
              <a:solidFill>
                <a:schemeClr val="accent2"/>
              </a:solidFill>
            </a:endParaRPr>
          </a:p>
        </p:txBody>
      </p:sp>
      <p:sp>
        <p:nvSpPr>
          <p:cNvPr id="197" name="Shape 197"/>
          <p:cNvSpPr txBox="1">
            <a:spLocks noGrp="1"/>
          </p:cNvSpPr>
          <p:nvPr>
            <p:ph type="body" idx="2"/>
          </p:nvPr>
        </p:nvSpPr>
        <p:spPr>
          <a:xfrm>
            <a:off x="232800" y="1225500"/>
            <a:ext cx="3837000" cy="2156700"/>
          </a:xfrm>
          <a:prstGeom prst="rect">
            <a:avLst/>
          </a:prstGeom>
        </p:spPr>
        <p:txBody>
          <a:bodyPr spcFirstLastPara="1" wrap="square" lIns="91425" tIns="91425" rIns="91425" bIns="91425" anchor="ctr" anchorCtr="0">
            <a:noAutofit/>
          </a:bodyPr>
          <a:lstStyle/>
          <a:p>
            <a:pPr marL="457200" lvl="0" indent="-342900" rtl="0">
              <a:spcBef>
                <a:spcPts val="0"/>
              </a:spcBef>
              <a:spcAft>
                <a:spcPts val="0"/>
              </a:spcAft>
              <a:buClr>
                <a:schemeClr val="lt2"/>
              </a:buClr>
              <a:buSzPts val="1800"/>
              <a:buChar char="●"/>
            </a:pPr>
            <a:r>
              <a:rPr lang="en">
                <a:solidFill>
                  <a:schemeClr val="lt2"/>
                </a:solidFill>
              </a:rPr>
              <a:t>For KRESA loan/dedicated devices</a:t>
            </a:r>
            <a:endParaRPr>
              <a:solidFill>
                <a:schemeClr val="lt2"/>
              </a:solidFill>
            </a:endParaRPr>
          </a:p>
          <a:p>
            <a:pPr marL="457200" lvl="0" indent="-342900" rtl="0">
              <a:spcBef>
                <a:spcPts val="0"/>
              </a:spcBef>
              <a:spcAft>
                <a:spcPts val="0"/>
              </a:spcAft>
              <a:buClr>
                <a:schemeClr val="lt2"/>
              </a:buClr>
              <a:buSzPts val="1800"/>
              <a:buChar char="●"/>
            </a:pPr>
            <a:r>
              <a:rPr lang="en">
                <a:solidFill>
                  <a:schemeClr val="lt2"/>
                </a:solidFill>
              </a:rPr>
              <a:t>The contact point person for the device (usually the case manager) should connect with an AT committee member</a:t>
            </a:r>
            <a:endParaRPr>
              <a:solidFill>
                <a:schemeClr val="lt2"/>
              </a:solidFill>
            </a:endParaRPr>
          </a:p>
        </p:txBody>
      </p:sp>
      <p:sp>
        <p:nvSpPr>
          <p:cNvPr id="198" name="Shape 198"/>
          <p:cNvSpPr txBox="1"/>
          <p:nvPr/>
        </p:nvSpPr>
        <p:spPr>
          <a:xfrm>
            <a:off x="280950" y="3808100"/>
            <a:ext cx="3837000" cy="10752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a:t>Item hard to find? New ideas for tools (devices, gadgets, programs/apps, etc.) to add to SNAP Media for student use? </a:t>
            </a:r>
            <a:endParaRPr/>
          </a:p>
          <a:p>
            <a:pPr marL="0" lvl="0" indent="0" algn="ctr">
              <a:spcBef>
                <a:spcPts val="0"/>
              </a:spcBef>
              <a:spcAft>
                <a:spcPts val="0"/>
              </a:spcAft>
              <a:buNone/>
            </a:pPr>
            <a:r>
              <a:rPr lang="en" sz="1800" u="sng">
                <a:solidFill>
                  <a:schemeClr val="hlink"/>
                </a:solidFill>
                <a:hlinkClick r:id="rId3"/>
              </a:rPr>
              <a:t>Fill out a Request Form!</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609000" y="1460000"/>
            <a:ext cx="8118600" cy="1522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t>Step 3: </a:t>
            </a:r>
            <a:endParaRPr sz="4000"/>
          </a:p>
          <a:p>
            <a:pPr marL="0" lvl="0" indent="0" algn="ctr" rtl="0">
              <a:spcBef>
                <a:spcPts val="0"/>
              </a:spcBef>
              <a:spcAft>
                <a:spcPts val="0"/>
              </a:spcAft>
              <a:buClr>
                <a:schemeClr val="dk1"/>
              </a:buClr>
              <a:buSzPts val="1100"/>
              <a:buFont typeface="Arial"/>
              <a:buNone/>
            </a:pPr>
            <a:r>
              <a:rPr lang="en" sz="4000"/>
              <a:t>Making it IEP Official</a:t>
            </a:r>
            <a:endParaRPr/>
          </a:p>
        </p:txBody>
      </p:sp>
      <p:sp>
        <p:nvSpPr>
          <p:cNvPr id="204" name="Shape 204"/>
          <p:cNvSpPr txBox="1"/>
          <p:nvPr/>
        </p:nvSpPr>
        <p:spPr>
          <a:xfrm>
            <a:off x="585850" y="4137075"/>
            <a:ext cx="8040300" cy="569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800" b="1">
                <a:solidFill>
                  <a:schemeClr val="accent4"/>
                </a:solidFill>
              </a:rPr>
              <a:t>**What is written in the IEP may vary from district to district. Check with your administrator regarding any specific questions or issues.**</a:t>
            </a:r>
            <a:endParaRPr sz="1800" b="1">
              <a:solidFill>
                <a:schemeClr val="accent4"/>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311700" y="186950"/>
            <a:ext cx="8520600" cy="61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u="sng"/>
              <a:t>General</a:t>
            </a:r>
            <a:r>
              <a:rPr lang="en"/>
              <a:t> </a:t>
            </a:r>
            <a:r>
              <a:rPr lang="en" b="1" u="sng"/>
              <a:t>Suggestions</a:t>
            </a:r>
            <a:r>
              <a:rPr lang="en"/>
              <a:t> on writing AT into the IEP</a:t>
            </a:r>
            <a:endParaRPr/>
          </a:p>
        </p:txBody>
      </p:sp>
      <p:sp>
        <p:nvSpPr>
          <p:cNvPr id="210" name="Shape 210"/>
          <p:cNvSpPr txBox="1">
            <a:spLocks noGrp="1"/>
          </p:cNvSpPr>
          <p:nvPr>
            <p:ph type="body" idx="1"/>
          </p:nvPr>
        </p:nvSpPr>
        <p:spPr>
          <a:xfrm>
            <a:off x="208925" y="936775"/>
            <a:ext cx="3190500" cy="103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chemeClr val="lt2"/>
                </a:solidFill>
              </a:rPr>
              <a:t>Strengths, Transition, and Notice pages</a:t>
            </a:r>
            <a:endParaRPr sz="2400" b="1">
              <a:solidFill>
                <a:schemeClr val="lt2"/>
              </a:solidFill>
            </a:endParaRPr>
          </a:p>
        </p:txBody>
      </p:sp>
      <p:pic>
        <p:nvPicPr>
          <p:cNvPr id="211" name="Shape 211"/>
          <p:cNvPicPr preferRelativeResize="0"/>
          <p:nvPr/>
        </p:nvPicPr>
        <p:blipFill>
          <a:blip r:embed="rId3">
            <a:alphaModFix/>
          </a:blip>
          <a:stretch>
            <a:fillRect/>
          </a:stretch>
        </p:blipFill>
        <p:spPr>
          <a:xfrm>
            <a:off x="152400" y="2177325"/>
            <a:ext cx="8839198" cy="2112082"/>
          </a:xfrm>
          <a:prstGeom prst="rect">
            <a:avLst/>
          </a:prstGeom>
          <a:noFill/>
          <a:ln>
            <a:noFill/>
          </a:ln>
        </p:spPr>
      </p:pic>
      <p:pic>
        <p:nvPicPr>
          <p:cNvPr id="212" name="Shape 212"/>
          <p:cNvPicPr preferRelativeResize="0"/>
          <p:nvPr/>
        </p:nvPicPr>
        <p:blipFill>
          <a:blip r:embed="rId4">
            <a:alphaModFix/>
          </a:blip>
          <a:stretch>
            <a:fillRect/>
          </a:stretch>
        </p:blipFill>
        <p:spPr>
          <a:xfrm>
            <a:off x="152400" y="4341375"/>
            <a:ext cx="8839202" cy="698611"/>
          </a:xfrm>
          <a:prstGeom prst="rect">
            <a:avLst/>
          </a:prstGeom>
          <a:noFill/>
          <a:ln>
            <a:noFill/>
          </a:ln>
        </p:spPr>
      </p:pic>
      <p:pic>
        <p:nvPicPr>
          <p:cNvPr id="213" name="Shape 213"/>
          <p:cNvPicPr preferRelativeResize="0"/>
          <p:nvPr/>
        </p:nvPicPr>
        <p:blipFill rotWithShape="1">
          <a:blip r:embed="rId5">
            <a:alphaModFix/>
          </a:blip>
          <a:srcRect r="29725"/>
          <a:stretch/>
        </p:blipFill>
        <p:spPr>
          <a:xfrm>
            <a:off x="3678525" y="936775"/>
            <a:ext cx="5411975" cy="1772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203725" y="998950"/>
            <a:ext cx="6547800" cy="1952100"/>
          </a:xfrm>
          <a:prstGeom prst="rect">
            <a:avLst/>
          </a:prstGeom>
        </p:spPr>
        <p:txBody>
          <a:bodyPr spcFirstLastPara="1" wrap="square" lIns="91425" tIns="91425" rIns="91425" bIns="91425" anchor="b" anchorCtr="0">
            <a:noAutofit/>
          </a:bodyPr>
          <a:lstStyle/>
          <a:p>
            <a:pPr marL="0" lvl="0" indent="0" algn="ctr">
              <a:spcBef>
                <a:spcPts val="0"/>
              </a:spcBef>
              <a:spcAft>
                <a:spcPts val="0"/>
              </a:spcAft>
              <a:buNone/>
            </a:pPr>
            <a:r>
              <a:rPr lang="en" sz="4000"/>
              <a:t>Step 1: </a:t>
            </a:r>
            <a:endParaRPr sz="4000"/>
          </a:p>
          <a:p>
            <a:pPr marL="0" lvl="0" indent="0" algn="ctr">
              <a:spcBef>
                <a:spcPts val="0"/>
              </a:spcBef>
              <a:spcAft>
                <a:spcPts val="0"/>
              </a:spcAft>
              <a:buNone/>
            </a:pPr>
            <a:r>
              <a:rPr lang="en" sz="4000"/>
              <a:t>Determine need and Gather information (</a:t>
            </a:r>
            <a:r>
              <a:rPr lang="en" sz="4000">
                <a:solidFill>
                  <a:schemeClr val="lt2"/>
                </a:solidFill>
              </a:rPr>
              <a:t>SETT</a:t>
            </a:r>
            <a:r>
              <a:rPr lang="en" sz="4000"/>
              <a:t>)</a:t>
            </a:r>
            <a:endParaRPr sz="4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311700" y="243475"/>
            <a:ext cx="8520600" cy="613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u="sng"/>
              <a:t>General</a:t>
            </a:r>
            <a:r>
              <a:rPr lang="en"/>
              <a:t> </a:t>
            </a:r>
            <a:r>
              <a:rPr lang="en" b="1" u="sng"/>
              <a:t>Suggestions</a:t>
            </a:r>
            <a:r>
              <a:rPr lang="en"/>
              <a:t> on writing AT into the IEP</a:t>
            </a:r>
            <a:endParaRPr/>
          </a:p>
        </p:txBody>
      </p:sp>
      <p:sp>
        <p:nvSpPr>
          <p:cNvPr id="219" name="Shape 219"/>
          <p:cNvSpPr txBox="1">
            <a:spLocks noGrp="1"/>
          </p:cNvSpPr>
          <p:nvPr>
            <p:ph type="body" idx="1"/>
          </p:nvPr>
        </p:nvSpPr>
        <p:spPr>
          <a:xfrm>
            <a:off x="152400" y="921625"/>
            <a:ext cx="8520600" cy="47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b="1">
                <a:solidFill>
                  <a:schemeClr val="lt2"/>
                </a:solidFill>
              </a:rPr>
              <a:t>PLAAFP page</a:t>
            </a:r>
            <a:endParaRPr sz="2200" b="1">
              <a:solidFill>
                <a:schemeClr val="lt2"/>
              </a:solidFill>
            </a:endParaRPr>
          </a:p>
        </p:txBody>
      </p:sp>
      <p:pic>
        <p:nvPicPr>
          <p:cNvPr id="220" name="Shape 220"/>
          <p:cNvPicPr preferRelativeResize="0"/>
          <p:nvPr/>
        </p:nvPicPr>
        <p:blipFill>
          <a:blip r:embed="rId3">
            <a:alphaModFix/>
          </a:blip>
          <a:stretch>
            <a:fillRect/>
          </a:stretch>
        </p:blipFill>
        <p:spPr>
          <a:xfrm>
            <a:off x="56175" y="1466275"/>
            <a:ext cx="9144000" cy="363315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11700" y="196275"/>
            <a:ext cx="8520600" cy="613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u="sng"/>
              <a:t>General</a:t>
            </a:r>
            <a:r>
              <a:rPr lang="en"/>
              <a:t> </a:t>
            </a:r>
            <a:r>
              <a:rPr lang="en" b="1" u="sng"/>
              <a:t>Suggestions </a:t>
            </a:r>
            <a:r>
              <a:rPr lang="en"/>
              <a:t>on writing AT into the IEP</a:t>
            </a:r>
            <a:endParaRPr/>
          </a:p>
        </p:txBody>
      </p:sp>
      <p:sp>
        <p:nvSpPr>
          <p:cNvPr id="226" name="Shape 226"/>
          <p:cNvSpPr txBox="1">
            <a:spLocks noGrp="1"/>
          </p:cNvSpPr>
          <p:nvPr>
            <p:ph type="body" idx="1"/>
          </p:nvPr>
        </p:nvSpPr>
        <p:spPr>
          <a:xfrm>
            <a:off x="519150" y="914850"/>
            <a:ext cx="8105700" cy="1328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200" b="1">
                <a:solidFill>
                  <a:schemeClr val="lt2"/>
                </a:solidFill>
              </a:rPr>
              <a:t>Special Factors page</a:t>
            </a:r>
            <a:r>
              <a:rPr lang="en"/>
              <a:t> - </a:t>
            </a:r>
            <a:endParaRPr/>
          </a:p>
          <a:p>
            <a:pPr marL="457200" lvl="0" indent="-342900" rtl="0">
              <a:spcBef>
                <a:spcPts val="0"/>
              </a:spcBef>
              <a:spcAft>
                <a:spcPts val="0"/>
              </a:spcAft>
              <a:buSzPts val="1800"/>
              <a:buChar char="●"/>
            </a:pPr>
            <a:r>
              <a:rPr lang="en"/>
              <a:t>To check or not to check “Need for AT”...</a:t>
            </a:r>
            <a:endParaRPr/>
          </a:p>
          <a:p>
            <a:pPr marL="457200" lvl="0" indent="-342900" rtl="0">
              <a:spcBef>
                <a:spcPts val="0"/>
              </a:spcBef>
              <a:spcAft>
                <a:spcPts val="0"/>
              </a:spcAft>
              <a:buSzPts val="1800"/>
              <a:buChar char="●"/>
            </a:pPr>
            <a:r>
              <a:rPr lang="en"/>
              <a:t>No Tool-specific names</a:t>
            </a:r>
            <a:endParaRPr/>
          </a:p>
          <a:p>
            <a:pPr marL="457200" lvl="0" indent="-342900" rtl="0">
              <a:spcBef>
                <a:spcPts val="0"/>
              </a:spcBef>
              <a:spcAft>
                <a:spcPts val="0"/>
              </a:spcAft>
              <a:buSzPts val="1800"/>
              <a:buChar char="●"/>
            </a:pPr>
            <a:r>
              <a:rPr lang="en"/>
              <a:t>Conditions and settings where the AT support will be used</a:t>
            </a:r>
            <a:endParaRPr/>
          </a:p>
        </p:txBody>
      </p:sp>
      <p:pic>
        <p:nvPicPr>
          <p:cNvPr id="227" name="Shape 227"/>
          <p:cNvPicPr preferRelativeResize="0"/>
          <p:nvPr/>
        </p:nvPicPr>
        <p:blipFill>
          <a:blip r:embed="rId3">
            <a:alphaModFix/>
          </a:blip>
          <a:stretch>
            <a:fillRect/>
          </a:stretch>
        </p:blipFill>
        <p:spPr>
          <a:xfrm>
            <a:off x="447825" y="2348625"/>
            <a:ext cx="7905924" cy="2595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311700" y="170025"/>
            <a:ext cx="8520600" cy="613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u="sng"/>
              <a:t>General</a:t>
            </a:r>
            <a:r>
              <a:rPr lang="en"/>
              <a:t> </a:t>
            </a:r>
            <a:r>
              <a:rPr lang="en" b="1" u="sng"/>
              <a:t>Suggestions</a:t>
            </a:r>
            <a:r>
              <a:rPr lang="en"/>
              <a:t> on writing AT into the IEP</a:t>
            </a:r>
            <a:endParaRPr/>
          </a:p>
        </p:txBody>
      </p:sp>
      <p:sp>
        <p:nvSpPr>
          <p:cNvPr id="233" name="Shape 233"/>
          <p:cNvSpPr txBox="1">
            <a:spLocks noGrp="1"/>
          </p:cNvSpPr>
          <p:nvPr>
            <p:ph type="body" idx="1"/>
          </p:nvPr>
        </p:nvSpPr>
        <p:spPr>
          <a:xfrm>
            <a:off x="102150" y="783225"/>
            <a:ext cx="6215400" cy="1192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a:t>Link to any related </a:t>
            </a:r>
            <a:r>
              <a:rPr lang="en" sz="2200" b="1">
                <a:solidFill>
                  <a:schemeClr val="lt2"/>
                </a:solidFill>
              </a:rPr>
              <a:t>Goal/Objectives</a:t>
            </a:r>
            <a:r>
              <a:rPr lang="en" sz="2200"/>
              <a:t> </a:t>
            </a:r>
            <a:r>
              <a:rPr lang="en" sz="1400"/>
              <a:t>- </a:t>
            </a:r>
            <a:endParaRPr sz="1400"/>
          </a:p>
          <a:p>
            <a:pPr marL="457200" lvl="0" indent="-317500" rtl="0">
              <a:spcBef>
                <a:spcPts val="0"/>
              </a:spcBef>
              <a:spcAft>
                <a:spcPts val="0"/>
              </a:spcAft>
              <a:buSzPts val="1400"/>
              <a:buChar char="●"/>
            </a:pPr>
            <a:r>
              <a:rPr lang="en" sz="1400"/>
              <a:t>AT is not the goal, it is a means to achieving a goal</a:t>
            </a:r>
            <a:endParaRPr sz="1400"/>
          </a:p>
          <a:p>
            <a:pPr marL="457200" lvl="0" indent="-317500" rtl="0">
              <a:spcBef>
                <a:spcPts val="0"/>
              </a:spcBef>
              <a:spcAft>
                <a:spcPts val="0"/>
              </a:spcAft>
              <a:buSzPts val="1400"/>
              <a:buChar char="●"/>
            </a:pPr>
            <a:r>
              <a:rPr lang="en" sz="1400"/>
              <a:t>No Tool-specific names</a:t>
            </a:r>
            <a:endParaRPr sz="1400"/>
          </a:p>
          <a:p>
            <a:pPr marL="457200" lvl="0" indent="-317500" rtl="0">
              <a:spcBef>
                <a:spcPts val="0"/>
              </a:spcBef>
              <a:spcAft>
                <a:spcPts val="0"/>
              </a:spcAft>
              <a:buSzPts val="1400"/>
              <a:buChar char="●"/>
            </a:pPr>
            <a:r>
              <a:rPr lang="en" sz="1400"/>
              <a:t>When noting progress, specify which data is with and without the Tool</a:t>
            </a:r>
            <a:endParaRPr sz="1400"/>
          </a:p>
        </p:txBody>
      </p:sp>
      <p:pic>
        <p:nvPicPr>
          <p:cNvPr id="234" name="Shape 234"/>
          <p:cNvPicPr preferRelativeResize="0"/>
          <p:nvPr/>
        </p:nvPicPr>
        <p:blipFill>
          <a:blip r:embed="rId3">
            <a:alphaModFix/>
          </a:blip>
          <a:stretch>
            <a:fillRect/>
          </a:stretch>
        </p:blipFill>
        <p:spPr>
          <a:xfrm>
            <a:off x="102150" y="3369525"/>
            <a:ext cx="8987975" cy="1631325"/>
          </a:xfrm>
          <a:prstGeom prst="rect">
            <a:avLst/>
          </a:prstGeom>
          <a:noFill/>
          <a:ln>
            <a:noFill/>
          </a:ln>
        </p:spPr>
      </p:pic>
      <p:pic>
        <p:nvPicPr>
          <p:cNvPr id="235" name="Shape 235"/>
          <p:cNvPicPr preferRelativeResize="0"/>
          <p:nvPr/>
        </p:nvPicPr>
        <p:blipFill>
          <a:blip r:embed="rId4">
            <a:alphaModFix/>
          </a:blip>
          <a:stretch>
            <a:fillRect/>
          </a:stretch>
        </p:blipFill>
        <p:spPr>
          <a:xfrm>
            <a:off x="53025" y="1975425"/>
            <a:ext cx="9037100" cy="1394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ctrTitle"/>
          </p:nvPr>
        </p:nvSpPr>
        <p:spPr>
          <a:xfrm>
            <a:off x="514475" y="564850"/>
            <a:ext cx="8118600" cy="723300"/>
          </a:xfrm>
          <a:prstGeom prst="rect">
            <a:avLst/>
          </a:prstGeom>
        </p:spPr>
        <p:txBody>
          <a:bodyPr spcFirstLastPara="1" wrap="square" lIns="91425" tIns="91425" rIns="91425" bIns="91425" anchor="b" anchorCtr="0">
            <a:noAutofit/>
          </a:bodyPr>
          <a:lstStyle/>
          <a:p>
            <a:pPr marL="0" lvl="0" indent="0" algn="ctr">
              <a:spcBef>
                <a:spcPts val="0"/>
              </a:spcBef>
              <a:spcAft>
                <a:spcPts val="0"/>
              </a:spcAft>
              <a:buNone/>
            </a:pPr>
            <a:r>
              <a:rPr lang="en" sz="4000" b="1"/>
              <a:t>Related Resource Links</a:t>
            </a:r>
            <a:endParaRPr sz="4000" b="1"/>
          </a:p>
        </p:txBody>
      </p:sp>
      <p:sp>
        <p:nvSpPr>
          <p:cNvPr id="241" name="Shape 241"/>
          <p:cNvSpPr txBox="1">
            <a:spLocks noGrp="1"/>
          </p:cNvSpPr>
          <p:nvPr>
            <p:ph type="subTitle" idx="1"/>
          </p:nvPr>
        </p:nvSpPr>
        <p:spPr>
          <a:xfrm>
            <a:off x="340050" y="1738200"/>
            <a:ext cx="8463900" cy="309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u="sng">
                <a:solidFill>
                  <a:schemeClr val="accent1"/>
                </a:solidFill>
                <a:hlinkClick r:id="rId3"/>
              </a:rPr>
              <a:t>KRESA Assistive Technology Team</a:t>
            </a:r>
            <a:endParaRPr>
              <a:solidFill>
                <a:schemeClr val="accent1"/>
              </a:solidFill>
            </a:endParaRPr>
          </a:p>
          <a:p>
            <a:pPr marL="0" lvl="0" indent="0">
              <a:spcBef>
                <a:spcPts val="0"/>
              </a:spcBef>
              <a:spcAft>
                <a:spcPts val="0"/>
              </a:spcAft>
              <a:buNone/>
            </a:pPr>
            <a:r>
              <a:rPr lang="en" u="sng">
                <a:solidFill>
                  <a:schemeClr val="accent1"/>
                </a:solidFill>
                <a:hlinkClick r:id="rId4"/>
              </a:rPr>
              <a:t>Joy &amp; the SETT</a:t>
            </a:r>
            <a:endParaRPr>
              <a:solidFill>
                <a:schemeClr val="accent1"/>
              </a:solidFill>
            </a:endParaRPr>
          </a:p>
          <a:p>
            <a:pPr marL="0" lvl="0" indent="0">
              <a:spcBef>
                <a:spcPts val="0"/>
              </a:spcBef>
              <a:spcAft>
                <a:spcPts val="0"/>
              </a:spcAft>
              <a:buNone/>
            </a:pPr>
            <a:r>
              <a:rPr lang="en" u="sng">
                <a:solidFill>
                  <a:schemeClr val="accent1"/>
                </a:solidFill>
                <a:hlinkClick r:id="rId5"/>
              </a:rPr>
              <a:t>The artist </a:t>
            </a:r>
            <a:r>
              <a:rPr lang="en" u="sng">
                <a:solidFill>
                  <a:schemeClr val="accent1"/>
                </a:solidFill>
                <a:hlinkClick r:id="rId5"/>
              </a:rPr>
              <a:t>formerly</a:t>
            </a:r>
            <a:r>
              <a:rPr lang="en" u="sng">
                <a:solidFill>
                  <a:schemeClr val="accent1"/>
                </a:solidFill>
                <a:hlinkClick r:id="rId5"/>
              </a:rPr>
              <a:t> known as MITS (Alt+Shift)</a:t>
            </a:r>
            <a:endParaRPr>
              <a:solidFill>
                <a:schemeClr val="accent1"/>
              </a:solidFill>
            </a:endParaRPr>
          </a:p>
          <a:p>
            <a:pPr marL="0" lvl="0" indent="0">
              <a:spcBef>
                <a:spcPts val="0"/>
              </a:spcBef>
              <a:spcAft>
                <a:spcPts val="0"/>
              </a:spcAft>
              <a:buNone/>
            </a:pPr>
            <a:r>
              <a:rPr lang="en" u="sng">
                <a:solidFill>
                  <a:schemeClr val="accent1"/>
                </a:solidFill>
                <a:hlinkClick r:id="rId6"/>
              </a:rPr>
              <a:t>QIAT</a:t>
            </a:r>
            <a:r>
              <a:rPr lang="en"/>
              <a:t> - quality indicators of AT implementation</a:t>
            </a:r>
            <a:endParaRPr/>
          </a:p>
          <a:p>
            <a:pPr marL="0" lvl="0" indent="0">
              <a:spcBef>
                <a:spcPts val="0"/>
              </a:spcBef>
              <a:spcAft>
                <a:spcPts val="0"/>
              </a:spcAft>
              <a:buNone/>
            </a:pPr>
            <a:r>
              <a:rPr lang="en" i="1" u="sng">
                <a:solidFill>
                  <a:schemeClr val="accent1"/>
                </a:solidFill>
                <a:hlinkClick r:id="rId7"/>
              </a:rPr>
              <a:t>Understood</a:t>
            </a:r>
            <a:r>
              <a:rPr lang="en" u="sng">
                <a:solidFill>
                  <a:schemeClr val="accent1"/>
                </a:solidFill>
                <a:hlinkClick r:id="rId7"/>
              </a:rPr>
              <a:t>’s Tech Finder</a:t>
            </a:r>
            <a:endParaRPr>
              <a:solidFill>
                <a:schemeClr val="accent1"/>
              </a:solidFill>
            </a:endParaRPr>
          </a:p>
          <a:p>
            <a:pPr marL="0" lvl="0" indent="0">
              <a:spcBef>
                <a:spcPts val="0"/>
              </a:spcBef>
              <a:spcAft>
                <a:spcPts val="0"/>
              </a:spcAft>
              <a:buNone/>
            </a:pPr>
            <a:endParaRPr/>
          </a:p>
          <a:p>
            <a:pPr marL="0" lvl="0" indent="0">
              <a:spcBef>
                <a:spcPts val="0"/>
              </a:spcBef>
              <a:spcAft>
                <a:spcPts val="0"/>
              </a:spcAft>
              <a:buNone/>
            </a:pPr>
            <a:r>
              <a:rPr lang="en"/>
              <a:t>More Tool Ideas: </a:t>
            </a:r>
            <a:r>
              <a:rPr lang="en" u="sng">
                <a:solidFill>
                  <a:schemeClr val="accent1"/>
                </a:solidFill>
                <a:hlinkClick r:id="rId8"/>
              </a:rPr>
              <a:t>Fun and Function</a:t>
            </a:r>
            <a:r>
              <a:rPr lang="en"/>
              <a:t>, </a:t>
            </a:r>
            <a:r>
              <a:rPr lang="en" u="sng">
                <a:solidFill>
                  <a:schemeClr val="accent1"/>
                </a:solidFill>
                <a:hlinkClick r:id="rId9"/>
              </a:rPr>
              <a:t>Attainment</a:t>
            </a:r>
            <a:r>
              <a:rPr lang="en"/>
              <a:t>, </a:t>
            </a:r>
            <a:r>
              <a:rPr lang="en" u="sng">
                <a:solidFill>
                  <a:schemeClr val="accent1"/>
                </a:solidFill>
                <a:hlinkClick r:id="rId10"/>
              </a:rPr>
              <a:t>StimTastic</a:t>
            </a:r>
            <a:endParaRPr>
              <a:solidFill>
                <a:schemeClr val="accent1"/>
              </a:solidFill>
            </a:endParaRPr>
          </a:p>
          <a:p>
            <a:pPr marL="0" lvl="0" indent="0">
              <a:spcBef>
                <a:spcPts val="0"/>
              </a:spcBef>
              <a:spcAft>
                <a:spcPts val="0"/>
              </a:spcAft>
              <a:buNone/>
            </a:pPr>
            <a:r>
              <a:rPr lang="en"/>
              <a:t>Communication Blogs: </a:t>
            </a:r>
            <a:r>
              <a:rPr lang="en" u="sng">
                <a:solidFill>
                  <a:schemeClr val="accent1"/>
                </a:solidFill>
                <a:hlinkClick r:id="rId11"/>
              </a:rPr>
              <a:t>PrAACtical AAC</a:t>
            </a:r>
            <a:r>
              <a:rPr lang="en"/>
              <a:t>, </a:t>
            </a:r>
            <a:r>
              <a:rPr lang="en" u="sng">
                <a:solidFill>
                  <a:schemeClr val="accent1"/>
                </a:solidFill>
                <a:hlinkClick r:id="rId12"/>
              </a:rPr>
              <a:t>AAC Language Lab</a:t>
            </a:r>
            <a:endParaRPr>
              <a:solidFill>
                <a:schemeClr val="accen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ctrTitle"/>
          </p:nvPr>
        </p:nvSpPr>
        <p:spPr>
          <a:xfrm>
            <a:off x="514475" y="197525"/>
            <a:ext cx="8118600" cy="138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t>-- 2018 Ignite your Learning -- </a:t>
            </a:r>
            <a:endParaRPr sz="4000"/>
          </a:p>
          <a:p>
            <a:pPr marL="0" lvl="0" indent="0" algn="ctr" rtl="0">
              <a:spcBef>
                <a:spcPts val="0"/>
              </a:spcBef>
              <a:spcAft>
                <a:spcPts val="0"/>
              </a:spcAft>
              <a:buNone/>
            </a:pPr>
            <a:r>
              <a:rPr lang="en" sz="4000" b="1"/>
              <a:t>AT Resources</a:t>
            </a:r>
            <a:endParaRPr sz="4000" b="1"/>
          </a:p>
        </p:txBody>
      </p:sp>
      <p:sp>
        <p:nvSpPr>
          <p:cNvPr id="247" name="Shape 247"/>
          <p:cNvSpPr txBox="1">
            <a:spLocks noGrp="1"/>
          </p:cNvSpPr>
          <p:nvPr>
            <p:ph type="subTitle" idx="1"/>
          </p:nvPr>
        </p:nvSpPr>
        <p:spPr>
          <a:xfrm>
            <a:off x="184775" y="1665400"/>
            <a:ext cx="8778000" cy="34263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a:t>Gayle Evans’ </a:t>
            </a:r>
            <a:r>
              <a:rPr lang="en" u="sng">
                <a:solidFill>
                  <a:schemeClr val="accent1"/>
                </a:solidFill>
                <a:hlinkClick r:id="rId3"/>
              </a:rPr>
              <a:t>Extensions for Everyone</a:t>
            </a:r>
            <a:r>
              <a:rPr lang="en"/>
              <a:t> list</a:t>
            </a:r>
            <a:endParaRPr/>
          </a:p>
          <a:p>
            <a:pPr marL="457200" lvl="0" indent="-381000" rtl="0">
              <a:spcBef>
                <a:spcPts val="0"/>
              </a:spcBef>
              <a:spcAft>
                <a:spcPts val="0"/>
              </a:spcAft>
              <a:buSzPts val="2400"/>
              <a:buChar char="●"/>
            </a:pPr>
            <a:r>
              <a:rPr lang="en"/>
              <a:t>Gayle Evan’s </a:t>
            </a:r>
            <a:r>
              <a:rPr lang="en" u="sng">
                <a:solidFill>
                  <a:schemeClr val="accent1"/>
                </a:solidFill>
                <a:hlinkClick r:id="rId4"/>
              </a:rPr>
              <a:t>Speech to Text</a:t>
            </a:r>
            <a:r>
              <a:rPr lang="en"/>
              <a:t> resources and tips</a:t>
            </a:r>
            <a:endParaRPr/>
          </a:p>
          <a:p>
            <a:pPr marL="457200" lvl="0" indent="-381000" rtl="0">
              <a:spcBef>
                <a:spcPts val="0"/>
              </a:spcBef>
              <a:spcAft>
                <a:spcPts val="0"/>
              </a:spcAft>
              <a:buSzPts val="2400"/>
              <a:buChar char="●"/>
            </a:pPr>
            <a:r>
              <a:rPr lang="en"/>
              <a:t>WATI </a:t>
            </a:r>
            <a:r>
              <a:rPr lang="en" u="sng">
                <a:solidFill>
                  <a:schemeClr val="accent1"/>
                </a:solidFill>
                <a:hlinkClick r:id="rId5"/>
              </a:rPr>
              <a:t>Guides to AT Resources</a:t>
            </a:r>
            <a:endParaRPr/>
          </a:p>
          <a:p>
            <a:pPr marL="457200" lvl="0" indent="-381000" rtl="0">
              <a:spcBef>
                <a:spcPts val="0"/>
              </a:spcBef>
              <a:spcAft>
                <a:spcPts val="0"/>
              </a:spcAft>
              <a:buSzPts val="2400"/>
              <a:buChar char="●"/>
            </a:pPr>
            <a:r>
              <a:rPr lang="en"/>
              <a:t>Nancy Gallihugh - KRESA free </a:t>
            </a:r>
            <a:r>
              <a:rPr lang="en" u="sng">
                <a:solidFill>
                  <a:schemeClr val="accent1"/>
                </a:solidFill>
                <a:hlinkClick r:id="rId6"/>
              </a:rPr>
              <a:t>Audiology</a:t>
            </a:r>
            <a:r>
              <a:rPr lang="en">
                <a:solidFill>
                  <a:schemeClr val="accent1"/>
                </a:solidFill>
              </a:rPr>
              <a:t> </a:t>
            </a:r>
            <a:r>
              <a:rPr lang="en"/>
              <a:t>services</a:t>
            </a:r>
            <a:endParaRPr/>
          </a:p>
          <a:p>
            <a:pPr marL="457200" lvl="0" indent="-381000" rtl="0">
              <a:spcBef>
                <a:spcPts val="0"/>
              </a:spcBef>
              <a:spcAft>
                <a:spcPts val="0"/>
              </a:spcAft>
              <a:buSzPts val="2400"/>
              <a:buChar char="●"/>
            </a:pPr>
            <a:r>
              <a:rPr lang="en"/>
              <a:t>KRESA AT Team - </a:t>
            </a:r>
            <a:r>
              <a:rPr lang="en" u="sng">
                <a:solidFill>
                  <a:schemeClr val="accent1"/>
                </a:solidFill>
                <a:hlinkClick r:id="rId7"/>
              </a:rPr>
              <a:t>Common resources list</a:t>
            </a:r>
            <a:endParaRPr/>
          </a:p>
          <a:p>
            <a:pPr marL="457200" lvl="0" indent="-381000" rtl="0">
              <a:spcBef>
                <a:spcPts val="0"/>
              </a:spcBef>
              <a:spcAft>
                <a:spcPts val="0"/>
              </a:spcAft>
              <a:buSzPts val="2400"/>
              <a:buChar char="●"/>
            </a:pPr>
            <a:r>
              <a:rPr lang="en"/>
              <a:t>Lacey Khon, KRESA Instructional Tech. - </a:t>
            </a:r>
            <a:endParaRPr/>
          </a:p>
          <a:p>
            <a:pPr marL="914400" lvl="1" indent="-381000" rtl="0">
              <a:spcBef>
                <a:spcPts val="0"/>
              </a:spcBef>
              <a:spcAft>
                <a:spcPts val="0"/>
              </a:spcAft>
              <a:buClr>
                <a:schemeClr val="accent1"/>
              </a:buClr>
              <a:buSzPts val="2400"/>
              <a:buChar char="○"/>
            </a:pPr>
            <a:r>
              <a:rPr lang="en" u="sng">
                <a:solidFill>
                  <a:schemeClr val="accent1"/>
                </a:solidFill>
                <a:hlinkClick r:id="rId8"/>
              </a:rPr>
              <a:t>Nearpod</a:t>
            </a:r>
            <a:endParaRPr>
              <a:solidFill>
                <a:schemeClr val="accent1"/>
              </a:solidFill>
            </a:endParaRPr>
          </a:p>
          <a:p>
            <a:pPr marL="914400" lvl="1" indent="-381000" rtl="0">
              <a:spcBef>
                <a:spcPts val="0"/>
              </a:spcBef>
              <a:spcAft>
                <a:spcPts val="0"/>
              </a:spcAft>
              <a:buClr>
                <a:schemeClr val="accent1"/>
              </a:buClr>
              <a:buSzPts val="2400"/>
              <a:buChar char="○"/>
            </a:pPr>
            <a:r>
              <a:rPr lang="en" u="sng">
                <a:solidFill>
                  <a:schemeClr val="accent1"/>
                </a:solidFill>
                <a:hlinkClick r:id="rId9"/>
              </a:rPr>
              <a:t>Flipgrid</a:t>
            </a:r>
            <a:endParaRPr>
              <a:solidFill>
                <a:schemeClr val="accent1"/>
              </a:solidFill>
            </a:endParaRPr>
          </a:p>
          <a:p>
            <a:pPr marL="914400" lvl="1" indent="-381000" rtl="0">
              <a:spcBef>
                <a:spcPts val="0"/>
              </a:spcBef>
              <a:spcAft>
                <a:spcPts val="0"/>
              </a:spcAft>
              <a:buClr>
                <a:schemeClr val="accent1"/>
              </a:buClr>
              <a:buSzPts val="2400"/>
              <a:buChar char="○"/>
            </a:pPr>
            <a:r>
              <a:rPr lang="en" u="sng">
                <a:solidFill>
                  <a:schemeClr val="accent1"/>
                </a:solidFill>
                <a:hlinkClick r:id="rId10"/>
              </a:rPr>
              <a:t>Seeing AI</a:t>
            </a:r>
            <a:endParaRPr>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216750" y="224125"/>
            <a:ext cx="8615700" cy="61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600" u="sng"/>
              <a:t>Difficulty </a:t>
            </a:r>
            <a:r>
              <a:rPr lang="en" sz="2600" u="sng">
                <a:solidFill>
                  <a:schemeClr val="accent3"/>
                </a:solidFill>
              </a:rPr>
              <a:t>accessing the curriculum</a:t>
            </a:r>
            <a:r>
              <a:rPr lang="en" sz="2600" u="sng"/>
              <a:t> due to their disability?</a:t>
            </a:r>
            <a:endParaRPr sz="2600" u="sng"/>
          </a:p>
        </p:txBody>
      </p:sp>
      <p:sp>
        <p:nvSpPr>
          <p:cNvPr id="72" name="Shape 72"/>
          <p:cNvSpPr txBox="1">
            <a:spLocks noGrp="1"/>
          </p:cNvSpPr>
          <p:nvPr>
            <p:ph type="body" idx="1"/>
          </p:nvPr>
        </p:nvSpPr>
        <p:spPr>
          <a:xfrm>
            <a:off x="264300" y="1099400"/>
            <a:ext cx="8520600" cy="36795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Low Incidence examples:</a:t>
            </a:r>
            <a:endParaRPr/>
          </a:p>
          <a:p>
            <a:pPr marL="914400" lvl="1" indent="-317500" rtl="0">
              <a:spcBef>
                <a:spcPts val="0"/>
              </a:spcBef>
              <a:spcAft>
                <a:spcPts val="0"/>
              </a:spcAft>
              <a:buSzPts val="1400"/>
              <a:buChar char="○"/>
            </a:pPr>
            <a:r>
              <a:rPr lang="en"/>
              <a:t>Cannot </a:t>
            </a:r>
            <a:r>
              <a:rPr lang="en" b="1">
                <a:solidFill>
                  <a:schemeClr val="accent3"/>
                </a:solidFill>
              </a:rPr>
              <a:t>participate in class discussions</a:t>
            </a:r>
            <a:r>
              <a:rPr lang="en">
                <a:solidFill>
                  <a:schemeClr val="accent3"/>
                </a:solidFill>
              </a:rPr>
              <a:t> </a:t>
            </a:r>
            <a:r>
              <a:rPr lang="en"/>
              <a:t>or </a:t>
            </a:r>
            <a:r>
              <a:rPr lang="en" b="1">
                <a:solidFill>
                  <a:schemeClr val="accent3"/>
                </a:solidFill>
              </a:rPr>
              <a:t>answer questions</a:t>
            </a:r>
            <a:r>
              <a:rPr lang="en"/>
              <a:t> because they are non-verbal</a:t>
            </a:r>
            <a:endParaRPr/>
          </a:p>
          <a:p>
            <a:pPr marL="914400" lvl="1" indent="-317500" rtl="0">
              <a:spcBef>
                <a:spcPts val="0"/>
              </a:spcBef>
              <a:spcAft>
                <a:spcPts val="0"/>
              </a:spcAft>
              <a:buSzPts val="1400"/>
              <a:buChar char="○"/>
            </a:pPr>
            <a:r>
              <a:rPr lang="en"/>
              <a:t>Cannot </a:t>
            </a:r>
            <a:r>
              <a:rPr lang="en" b="1">
                <a:solidFill>
                  <a:schemeClr val="accent3"/>
                </a:solidFill>
              </a:rPr>
              <a:t>read or navigate the building</a:t>
            </a:r>
            <a:r>
              <a:rPr lang="en"/>
              <a:t> because they are visually impaired</a:t>
            </a:r>
            <a:endParaRPr/>
          </a:p>
          <a:p>
            <a:pPr marL="457200" lvl="0" indent="-342900" rtl="0">
              <a:spcBef>
                <a:spcPts val="0"/>
              </a:spcBef>
              <a:spcAft>
                <a:spcPts val="0"/>
              </a:spcAft>
              <a:buSzPts val="1800"/>
              <a:buChar char="●"/>
            </a:pPr>
            <a:r>
              <a:rPr lang="en"/>
              <a:t>High Incidence examples:</a:t>
            </a:r>
            <a:endParaRPr/>
          </a:p>
          <a:p>
            <a:pPr marL="914400" lvl="1" indent="-317500" rtl="0">
              <a:spcBef>
                <a:spcPts val="0"/>
              </a:spcBef>
              <a:spcAft>
                <a:spcPts val="0"/>
              </a:spcAft>
              <a:buSzPts val="1400"/>
              <a:buChar char="○"/>
            </a:pPr>
            <a:r>
              <a:rPr lang="en"/>
              <a:t>Cannot </a:t>
            </a:r>
            <a:r>
              <a:rPr lang="en" b="1">
                <a:solidFill>
                  <a:schemeClr val="accent3"/>
                </a:solidFill>
              </a:rPr>
              <a:t>keep up with the pace of note-taking</a:t>
            </a:r>
            <a:r>
              <a:rPr lang="en"/>
              <a:t> due to a learning disability or ADHD</a:t>
            </a:r>
            <a:endParaRPr/>
          </a:p>
          <a:p>
            <a:pPr marL="914400" lvl="1" indent="-317500" rtl="0">
              <a:spcBef>
                <a:spcPts val="0"/>
              </a:spcBef>
              <a:spcAft>
                <a:spcPts val="0"/>
              </a:spcAft>
              <a:buSzPts val="1400"/>
              <a:buChar char="○"/>
            </a:pPr>
            <a:r>
              <a:rPr lang="en"/>
              <a:t>Cannot </a:t>
            </a:r>
            <a:r>
              <a:rPr lang="en" b="1">
                <a:solidFill>
                  <a:schemeClr val="accent3"/>
                </a:solidFill>
              </a:rPr>
              <a:t>contribute to partner work</a:t>
            </a:r>
            <a:r>
              <a:rPr lang="en"/>
              <a:t> due to a language impairment</a:t>
            </a:r>
            <a:endParaRPr/>
          </a:p>
          <a:p>
            <a:pPr marL="457200" lvl="0" indent="-342900" rtl="0">
              <a:spcBef>
                <a:spcPts val="0"/>
              </a:spcBef>
              <a:spcAft>
                <a:spcPts val="0"/>
              </a:spcAft>
              <a:buSzPts val="1800"/>
              <a:buChar char="●"/>
            </a:pPr>
            <a:r>
              <a:rPr lang="en"/>
              <a:t>Non-examples:</a:t>
            </a:r>
            <a:endParaRPr/>
          </a:p>
          <a:p>
            <a:pPr marL="914400" lvl="1" indent="-317500" rtl="0">
              <a:spcBef>
                <a:spcPts val="0"/>
              </a:spcBef>
              <a:spcAft>
                <a:spcPts val="0"/>
              </a:spcAft>
              <a:buSzPts val="1400"/>
              <a:buChar char="○"/>
            </a:pPr>
            <a:r>
              <a:rPr lang="en"/>
              <a:t>Cannot access google classroom assignments because they cannot afford wifi at home</a:t>
            </a:r>
            <a:endParaRPr/>
          </a:p>
          <a:p>
            <a:pPr marL="914400" lvl="1" indent="-317500" rtl="0">
              <a:spcBef>
                <a:spcPts val="0"/>
              </a:spcBef>
              <a:spcAft>
                <a:spcPts val="0"/>
              </a:spcAft>
              <a:buSzPts val="1400"/>
              <a:buChar char="○"/>
            </a:pPr>
            <a:r>
              <a:rPr lang="en"/>
              <a:t>Cannot complete work (related to disability) and no accommodations have been tried</a:t>
            </a:r>
            <a:endParaRPr/>
          </a:p>
          <a:p>
            <a:pPr marL="914400" lvl="1" indent="-317500" rtl="0">
              <a:spcBef>
                <a:spcPts val="0"/>
              </a:spcBef>
              <a:spcAft>
                <a:spcPts val="0"/>
              </a:spcAft>
              <a:buSzPts val="1400"/>
              <a:buChar char="○"/>
            </a:pPr>
            <a:r>
              <a:rPr lang="en"/>
              <a:t>Not working despite capable skills because off task behaviors are reinforced by peer attention</a:t>
            </a:r>
            <a:endParaRPr/>
          </a:p>
          <a:p>
            <a:pPr marL="0" lvl="0" indent="0" algn="ctr">
              <a:spcBef>
                <a:spcPts val="1600"/>
              </a:spcBef>
              <a:spcAft>
                <a:spcPts val="1600"/>
              </a:spcAft>
              <a:buNone/>
            </a:pPr>
            <a:r>
              <a:rPr lang="en">
                <a:solidFill>
                  <a:schemeClr val="accent5"/>
                </a:solidFill>
              </a:rPr>
              <a:t>Behavior is the most difficult to rule out because it can be related to disability and/or choice and it is not mutually exclusive.</a:t>
            </a:r>
            <a:endParaRPr>
              <a:solidFill>
                <a:schemeClr val="accent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EABCD"/>
        </a:solidFill>
        <a:effectLst/>
      </p:bgPr>
    </p:bg>
    <p:spTree>
      <p:nvGrpSpPr>
        <p:cNvPr id="1" name="Shape 76"/>
        <p:cNvGrpSpPr/>
        <p:nvPr/>
      </p:nvGrpSpPr>
      <p:grpSpPr>
        <a:xfrm>
          <a:off x="0" y="0"/>
          <a:ext cx="0" cy="0"/>
          <a:chOff x="0" y="0"/>
          <a:chExt cx="0" cy="0"/>
        </a:xfrm>
      </p:grpSpPr>
      <p:pic>
        <p:nvPicPr>
          <p:cNvPr id="77" name="Shape 77"/>
          <p:cNvPicPr preferRelativeResize="0"/>
          <p:nvPr/>
        </p:nvPicPr>
        <p:blipFill>
          <a:blip r:embed="rId3">
            <a:alphaModFix/>
          </a:blip>
          <a:stretch>
            <a:fillRect/>
          </a:stretch>
        </p:blipFill>
        <p:spPr>
          <a:xfrm>
            <a:off x="1774126" y="1606425"/>
            <a:ext cx="1744375" cy="1744375"/>
          </a:xfrm>
          <a:prstGeom prst="rect">
            <a:avLst/>
          </a:prstGeom>
          <a:noFill/>
          <a:ln>
            <a:noFill/>
          </a:ln>
        </p:spPr>
      </p:pic>
      <p:sp>
        <p:nvSpPr>
          <p:cNvPr id="78" name="Shape 78"/>
          <p:cNvSpPr/>
          <p:nvPr/>
        </p:nvSpPr>
        <p:spPr>
          <a:xfrm>
            <a:off x="220050" y="255025"/>
            <a:ext cx="8703900" cy="44754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txBox="1"/>
          <p:nvPr/>
        </p:nvSpPr>
        <p:spPr>
          <a:xfrm>
            <a:off x="520950" y="428125"/>
            <a:ext cx="8102100" cy="464700"/>
          </a:xfrm>
          <a:prstGeom prst="rect">
            <a:avLst/>
          </a:prstGeom>
          <a:noFill/>
          <a:ln>
            <a:noFill/>
          </a:ln>
        </p:spPr>
        <p:txBody>
          <a:bodyPr spcFirstLastPara="1" wrap="square" lIns="91425" tIns="91425" rIns="91425" bIns="91425" anchor="ctr" anchorCtr="0">
            <a:noAutofit/>
          </a:bodyPr>
          <a:lstStyle/>
          <a:p>
            <a:pPr marL="0" lvl="0" indent="0" algn="ctr">
              <a:lnSpc>
                <a:spcPct val="100000"/>
              </a:lnSpc>
              <a:spcBef>
                <a:spcPts val="0"/>
              </a:spcBef>
              <a:spcAft>
                <a:spcPts val="0"/>
              </a:spcAft>
              <a:buNone/>
            </a:pPr>
            <a:r>
              <a:rPr lang="en" sz="2400">
                <a:solidFill>
                  <a:srgbClr val="0A3534"/>
                </a:solidFill>
                <a:latin typeface="Proxima Nova Semibold"/>
                <a:ea typeface="Proxima Nova Semibold"/>
                <a:cs typeface="Proxima Nova Semibold"/>
                <a:sym typeface="Proxima Nova Semibold"/>
              </a:rPr>
              <a:t>How familiar are you with the </a:t>
            </a:r>
            <a:r>
              <a:rPr lang="en" sz="2400" b="1">
                <a:solidFill>
                  <a:schemeClr val="lt2"/>
                </a:solidFill>
                <a:latin typeface="Proxima Nova"/>
                <a:ea typeface="Proxima Nova"/>
                <a:cs typeface="Proxima Nova"/>
                <a:sym typeface="Proxima Nova"/>
              </a:rPr>
              <a:t>SETT</a:t>
            </a:r>
            <a:r>
              <a:rPr lang="en" sz="2400">
                <a:solidFill>
                  <a:srgbClr val="0A3534"/>
                </a:solidFill>
                <a:latin typeface="Proxima Nova Semibold"/>
                <a:ea typeface="Proxima Nova Semibold"/>
                <a:cs typeface="Proxima Nova Semibold"/>
                <a:sym typeface="Proxima Nova Semibold"/>
              </a:rPr>
              <a:t>?</a:t>
            </a:r>
            <a:endParaRPr sz="2400">
              <a:solidFill>
                <a:srgbClr val="0A3534"/>
              </a:solidFill>
              <a:latin typeface="Proxima Nova Semibold"/>
              <a:ea typeface="Proxima Nova Semibold"/>
              <a:cs typeface="Proxima Nova Semibold"/>
              <a:sym typeface="Proxima Nova Semibold"/>
            </a:endParaRPr>
          </a:p>
        </p:txBody>
      </p:sp>
      <p:pic>
        <p:nvPicPr>
          <p:cNvPr id="80" name="Shape 80"/>
          <p:cNvPicPr preferRelativeResize="0"/>
          <p:nvPr/>
        </p:nvPicPr>
        <p:blipFill>
          <a:blip r:embed="rId4">
            <a:alphaModFix/>
          </a:blip>
          <a:stretch>
            <a:fillRect/>
          </a:stretch>
        </p:blipFill>
        <p:spPr>
          <a:xfrm>
            <a:off x="713750" y="1568608"/>
            <a:ext cx="7716500" cy="2184734"/>
          </a:xfrm>
          <a:prstGeom prst="rect">
            <a:avLst/>
          </a:prstGeom>
          <a:noFill/>
          <a:ln>
            <a:noFill/>
          </a:ln>
        </p:spPr>
      </p:pic>
      <p:pic>
        <p:nvPicPr>
          <p:cNvPr id="81" name="Shape 81">
            <a:hlinkClick r:id="rId5"/>
          </p:cNvPr>
          <p:cNvPicPr preferRelativeResize="0"/>
          <p:nvPr/>
        </p:nvPicPr>
        <p:blipFill>
          <a:blip r:embed="rId6">
            <a:alphaModFix/>
          </a:blip>
          <a:stretch>
            <a:fillRect/>
          </a:stretch>
        </p:blipFill>
        <p:spPr>
          <a:xfrm>
            <a:off x="0" y="4429125"/>
            <a:ext cx="9144000" cy="714375"/>
          </a:xfrm>
          <a:prstGeom prst="rect">
            <a:avLst/>
          </a:prstGeom>
          <a:noFill/>
          <a:ln>
            <a:noFill/>
          </a:ln>
        </p:spPr>
      </p:pic>
      <p:sp>
        <p:nvSpPr>
          <p:cNvPr id="82" name="Shape 82">
            <a:hlinkClick r:id="rId7"/>
          </p:cNvPr>
          <p:cNvSpPr/>
          <p:nvPr/>
        </p:nvSpPr>
        <p:spPr>
          <a:xfrm>
            <a:off x="-63500" y="-63500"/>
            <a:ext cx="12600" cy="126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204300"/>
            <a:ext cx="8520600" cy="6132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b="1" u="sng">
                <a:solidFill>
                  <a:schemeClr val="lt2"/>
                </a:solidFill>
              </a:rPr>
              <a:t>SETT</a:t>
            </a:r>
            <a:r>
              <a:rPr lang="en" u="sng"/>
              <a:t> Framework</a:t>
            </a:r>
            <a:endParaRPr u="sng"/>
          </a:p>
        </p:txBody>
      </p:sp>
      <p:sp>
        <p:nvSpPr>
          <p:cNvPr id="88" name="Shape 88"/>
          <p:cNvSpPr txBox="1">
            <a:spLocks noGrp="1"/>
          </p:cNvSpPr>
          <p:nvPr>
            <p:ph type="body" idx="1"/>
          </p:nvPr>
        </p:nvSpPr>
        <p:spPr>
          <a:xfrm>
            <a:off x="467250" y="817500"/>
            <a:ext cx="8209500" cy="17019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a:t>If... </a:t>
            </a:r>
            <a:endParaRPr/>
          </a:p>
          <a:p>
            <a:pPr marL="457200" lvl="0" indent="-317500" rtl="0">
              <a:lnSpc>
                <a:spcPct val="100000"/>
              </a:lnSpc>
              <a:spcBef>
                <a:spcPts val="0"/>
              </a:spcBef>
              <a:spcAft>
                <a:spcPts val="0"/>
              </a:spcAft>
              <a:buSzPts val="1400"/>
              <a:buAutoNum type="arabicPeriod"/>
            </a:pPr>
            <a:r>
              <a:rPr lang="en"/>
              <a:t>Access to curriculum </a:t>
            </a:r>
            <a:r>
              <a:rPr lang="en" sz="1800" b="1">
                <a:solidFill>
                  <a:schemeClr val="accent5"/>
                </a:solidFill>
              </a:rPr>
              <a:t>is</a:t>
            </a:r>
            <a:r>
              <a:rPr lang="en"/>
              <a:t> related to disability</a:t>
            </a:r>
            <a:endParaRPr/>
          </a:p>
          <a:p>
            <a:pPr marL="457200" lvl="0" indent="-317500" rtl="0">
              <a:lnSpc>
                <a:spcPct val="100000"/>
              </a:lnSpc>
              <a:spcBef>
                <a:spcPts val="0"/>
              </a:spcBef>
              <a:spcAft>
                <a:spcPts val="0"/>
              </a:spcAft>
              <a:buSzPts val="1400"/>
              <a:buAutoNum type="arabicPeriod"/>
            </a:pPr>
            <a:r>
              <a:rPr lang="en"/>
              <a:t>They are </a:t>
            </a:r>
            <a:r>
              <a:rPr lang="en" sz="1800" b="1">
                <a:solidFill>
                  <a:schemeClr val="accent5"/>
                </a:solidFill>
              </a:rPr>
              <a:t>not</a:t>
            </a:r>
            <a:r>
              <a:rPr lang="en"/>
              <a:t> making progress with current supports AND </a:t>
            </a:r>
            <a:endParaRPr/>
          </a:p>
          <a:p>
            <a:pPr marL="457200" lvl="0" indent="-317500" rtl="0">
              <a:lnSpc>
                <a:spcPct val="100000"/>
              </a:lnSpc>
              <a:spcBef>
                <a:spcPts val="0"/>
              </a:spcBef>
              <a:spcAft>
                <a:spcPts val="0"/>
              </a:spcAft>
              <a:buSzPts val="1400"/>
              <a:buAutoNum type="arabicPeriod"/>
            </a:pPr>
            <a:r>
              <a:rPr lang="en"/>
              <a:t>The IEP team determines that assistive technology </a:t>
            </a:r>
            <a:r>
              <a:rPr lang="en" sz="1800" b="1">
                <a:solidFill>
                  <a:schemeClr val="accent5"/>
                </a:solidFill>
              </a:rPr>
              <a:t>may</a:t>
            </a:r>
            <a:r>
              <a:rPr lang="en"/>
              <a:t> be effective to support the student’s need</a:t>
            </a:r>
            <a:endParaRPr/>
          </a:p>
          <a:p>
            <a:pPr marL="0" lvl="0" indent="0" rtl="0">
              <a:lnSpc>
                <a:spcPct val="100000"/>
              </a:lnSpc>
              <a:spcBef>
                <a:spcPts val="0"/>
              </a:spcBef>
              <a:spcAft>
                <a:spcPts val="0"/>
              </a:spcAft>
              <a:buNone/>
            </a:pPr>
            <a:endParaRPr/>
          </a:p>
          <a:p>
            <a:pPr marL="0" lvl="0" indent="0" rtl="0">
              <a:lnSpc>
                <a:spcPct val="100000"/>
              </a:lnSpc>
              <a:spcBef>
                <a:spcPts val="0"/>
              </a:spcBef>
              <a:spcAft>
                <a:spcPts val="0"/>
              </a:spcAft>
              <a:buNone/>
            </a:pPr>
            <a:r>
              <a:rPr lang="en"/>
              <a:t>Then…				</a:t>
            </a:r>
            <a:r>
              <a:rPr lang="en" sz="2000" b="1">
                <a:solidFill>
                  <a:schemeClr val="accent5"/>
                </a:solidFill>
              </a:rPr>
              <a:t>it’s time for a </a:t>
            </a:r>
            <a:r>
              <a:rPr lang="en" sz="2000" b="1">
                <a:solidFill>
                  <a:schemeClr val="lt2"/>
                </a:solidFill>
              </a:rPr>
              <a:t>SETT</a:t>
            </a:r>
            <a:r>
              <a:rPr lang="en" sz="2000" b="1">
                <a:solidFill>
                  <a:schemeClr val="accent5"/>
                </a:solidFill>
              </a:rPr>
              <a:t> discussion</a:t>
            </a:r>
            <a:endParaRPr sz="2000" b="1">
              <a:solidFill>
                <a:schemeClr val="accent5"/>
              </a:solidFill>
            </a:endParaRPr>
          </a:p>
        </p:txBody>
      </p:sp>
      <p:sp>
        <p:nvSpPr>
          <p:cNvPr id="89" name="Shape 89"/>
          <p:cNvSpPr txBox="1">
            <a:spLocks noGrp="1"/>
          </p:cNvSpPr>
          <p:nvPr>
            <p:ph type="body" idx="2"/>
          </p:nvPr>
        </p:nvSpPr>
        <p:spPr>
          <a:xfrm>
            <a:off x="767475" y="2744325"/>
            <a:ext cx="2288400" cy="220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200" b="1">
                <a:solidFill>
                  <a:schemeClr val="lt2"/>
                </a:solidFill>
              </a:rPr>
              <a:t>S</a:t>
            </a:r>
            <a:r>
              <a:rPr lang="en" sz="2200"/>
              <a:t> - Student</a:t>
            </a:r>
            <a:endParaRPr sz="2200"/>
          </a:p>
          <a:p>
            <a:pPr marL="0" lvl="0" indent="0">
              <a:spcBef>
                <a:spcPts val="1600"/>
              </a:spcBef>
              <a:spcAft>
                <a:spcPts val="0"/>
              </a:spcAft>
              <a:buNone/>
            </a:pPr>
            <a:r>
              <a:rPr lang="en" sz="2200" b="1">
                <a:solidFill>
                  <a:schemeClr val="lt2"/>
                </a:solidFill>
              </a:rPr>
              <a:t>E </a:t>
            </a:r>
            <a:r>
              <a:rPr lang="en" sz="2200"/>
              <a:t>- Environment</a:t>
            </a:r>
            <a:endParaRPr sz="2200"/>
          </a:p>
          <a:p>
            <a:pPr marL="0" lvl="0" indent="0">
              <a:spcBef>
                <a:spcPts val="1600"/>
              </a:spcBef>
              <a:spcAft>
                <a:spcPts val="0"/>
              </a:spcAft>
              <a:buNone/>
            </a:pPr>
            <a:r>
              <a:rPr lang="en" sz="2200" b="1">
                <a:solidFill>
                  <a:schemeClr val="lt2"/>
                </a:solidFill>
              </a:rPr>
              <a:t>T</a:t>
            </a:r>
            <a:r>
              <a:rPr lang="en" sz="2200"/>
              <a:t> - Task</a:t>
            </a:r>
            <a:endParaRPr sz="2200"/>
          </a:p>
          <a:p>
            <a:pPr marL="0" lvl="0" indent="0">
              <a:spcBef>
                <a:spcPts val="1600"/>
              </a:spcBef>
              <a:spcAft>
                <a:spcPts val="1600"/>
              </a:spcAft>
              <a:buNone/>
            </a:pPr>
            <a:r>
              <a:rPr lang="en" sz="2200" b="1">
                <a:solidFill>
                  <a:schemeClr val="lt2"/>
                </a:solidFill>
              </a:rPr>
              <a:t>T</a:t>
            </a:r>
            <a:r>
              <a:rPr lang="en" sz="2200"/>
              <a:t> - Tools</a:t>
            </a:r>
            <a:endParaRPr sz="2200"/>
          </a:p>
        </p:txBody>
      </p:sp>
      <p:sp>
        <p:nvSpPr>
          <p:cNvPr id="90" name="Shape 90"/>
          <p:cNvSpPr txBox="1">
            <a:spLocks noGrp="1"/>
          </p:cNvSpPr>
          <p:nvPr>
            <p:ph type="body" idx="2"/>
          </p:nvPr>
        </p:nvSpPr>
        <p:spPr>
          <a:xfrm>
            <a:off x="4445700" y="2965425"/>
            <a:ext cx="4386600" cy="19821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1800" b="1">
                <a:solidFill>
                  <a:schemeClr val="accent5"/>
                </a:solidFill>
              </a:rPr>
              <a:t>**Don’t jump right to Tools!**</a:t>
            </a:r>
            <a:endParaRPr sz="1800" b="1">
              <a:solidFill>
                <a:schemeClr val="accent5"/>
              </a:solidFill>
            </a:endParaRPr>
          </a:p>
          <a:p>
            <a:pPr marL="0" lvl="0" indent="0" algn="ctr" rtl="0">
              <a:spcBef>
                <a:spcPts val="1600"/>
              </a:spcBef>
              <a:spcAft>
                <a:spcPts val="1600"/>
              </a:spcAft>
              <a:buNone/>
            </a:pPr>
            <a:r>
              <a:rPr lang="en"/>
              <a:t>It’s very tempting to talk about suggestions for next steps right away, especially if the whole team is very familiar with the student. But this leads to missing patterns and assuming everyone has the same perspective of the student’s strengths &amp; needs.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493850" y="200875"/>
            <a:ext cx="5222400" cy="8373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u="sng"/>
              <a:t>Get to know the </a:t>
            </a:r>
            <a:r>
              <a:rPr lang="en" u="sng">
                <a:solidFill>
                  <a:schemeClr val="lt2"/>
                </a:solidFill>
              </a:rPr>
              <a:t>SETT</a:t>
            </a:r>
            <a:endParaRPr u="sng">
              <a:solidFill>
                <a:schemeClr val="lt2"/>
              </a:solidFill>
            </a:endParaRPr>
          </a:p>
        </p:txBody>
      </p:sp>
      <p:sp>
        <p:nvSpPr>
          <p:cNvPr id="96" name="Shape 96"/>
          <p:cNvSpPr txBox="1"/>
          <p:nvPr/>
        </p:nvSpPr>
        <p:spPr>
          <a:xfrm>
            <a:off x="966775" y="2836875"/>
            <a:ext cx="6948900" cy="1904400"/>
          </a:xfrm>
          <a:prstGeom prst="rect">
            <a:avLst/>
          </a:prstGeom>
          <a:noFill/>
          <a:ln w="9525" cap="flat" cmpd="sng">
            <a:solidFill>
              <a:srgbClr val="000000"/>
            </a:solidFill>
            <a:prstDash val="dot"/>
            <a:round/>
            <a:headEnd type="none" w="med" len="med"/>
            <a:tailEnd type="none" w="med" len="med"/>
          </a:ln>
        </p:spPr>
        <p:txBody>
          <a:bodyPr spcFirstLastPara="1" wrap="square" lIns="91425" tIns="91425" rIns="91425" bIns="91425" anchor="t" anchorCtr="0">
            <a:noAutofit/>
          </a:bodyPr>
          <a:lstStyle/>
          <a:p>
            <a:pPr marL="457200" lvl="0" indent="-355600" rtl="0">
              <a:spcBef>
                <a:spcPts val="0"/>
              </a:spcBef>
              <a:spcAft>
                <a:spcPts val="0"/>
              </a:spcAft>
              <a:buClr>
                <a:srgbClr val="674EA7"/>
              </a:buClr>
              <a:buSzPts val="2000"/>
              <a:buFont typeface="Old Standard TT"/>
              <a:buChar char="●"/>
            </a:pPr>
            <a:r>
              <a:rPr lang="en" sz="2000" b="1">
                <a:solidFill>
                  <a:srgbClr val="674EA7"/>
                </a:solidFill>
                <a:latin typeface="Old Standard TT"/>
                <a:ea typeface="Old Standard TT"/>
                <a:cs typeface="Old Standard TT"/>
                <a:sym typeface="Old Standard TT"/>
              </a:rPr>
              <a:t>Grade</a:t>
            </a:r>
            <a:r>
              <a:rPr lang="en" sz="2000">
                <a:solidFill>
                  <a:srgbClr val="674EA7"/>
                </a:solidFill>
                <a:latin typeface="Old Standard TT"/>
                <a:ea typeface="Old Standard TT"/>
                <a:cs typeface="Old Standard TT"/>
                <a:sym typeface="Old Standard TT"/>
              </a:rPr>
              <a:t> - Kindergarten</a:t>
            </a:r>
            <a:endParaRPr sz="2000">
              <a:solidFill>
                <a:srgbClr val="674EA7"/>
              </a:solidFill>
              <a:latin typeface="Old Standard TT"/>
              <a:ea typeface="Old Standard TT"/>
              <a:cs typeface="Old Standard TT"/>
              <a:sym typeface="Old Standard TT"/>
            </a:endParaRPr>
          </a:p>
          <a:p>
            <a:pPr marL="457200" lvl="0" indent="-355600" rtl="0">
              <a:spcBef>
                <a:spcPts val="0"/>
              </a:spcBef>
              <a:spcAft>
                <a:spcPts val="0"/>
              </a:spcAft>
              <a:buClr>
                <a:srgbClr val="674EA7"/>
              </a:buClr>
              <a:buSzPts val="2000"/>
              <a:buFont typeface="Old Standard TT"/>
              <a:buChar char="●"/>
            </a:pPr>
            <a:r>
              <a:rPr lang="en" sz="2000" b="1">
                <a:solidFill>
                  <a:srgbClr val="674EA7"/>
                </a:solidFill>
                <a:latin typeface="Old Standard TT"/>
                <a:ea typeface="Old Standard TT"/>
                <a:cs typeface="Old Standard TT"/>
                <a:sym typeface="Old Standard TT"/>
              </a:rPr>
              <a:t>Disability</a:t>
            </a:r>
            <a:r>
              <a:rPr lang="en" sz="2000">
                <a:solidFill>
                  <a:srgbClr val="674EA7"/>
                </a:solidFill>
                <a:latin typeface="Old Standard TT"/>
                <a:ea typeface="Old Standard TT"/>
                <a:cs typeface="Old Standard TT"/>
                <a:sym typeface="Old Standard TT"/>
              </a:rPr>
              <a:t> - OHI (genetic neurological conditions, also related seizure disorder) </a:t>
            </a:r>
            <a:endParaRPr sz="2000">
              <a:solidFill>
                <a:srgbClr val="674EA7"/>
              </a:solidFill>
              <a:latin typeface="Old Standard TT"/>
              <a:ea typeface="Old Standard TT"/>
              <a:cs typeface="Old Standard TT"/>
              <a:sym typeface="Old Standard TT"/>
            </a:endParaRPr>
          </a:p>
          <a:p>
            <a:pPr marL="457200" lvl="0" indent="-355600" rtl="0">
              <a:spcBef>
                <a:spcPts val="0"/>
              </a:spcBef>
              <a:spcAft>
                <a:spcPts val="0"/>
              </a:spcAft>
              <a:buClr>
                <a:srgbClr val="674EA7"/>
              </a:buClr>
              <a:buSzPts val="2000"/>
              <a:buFont typeface="Old Standard TT"/>
              <a:buChar char="●"/>
            </a:pPr>
            <a:r>
              <a:rPr lang="en" sz="2000" b="1">
                <a:solidFill>
                  <a:srgbClr val="674EA7"/>
                </a:solidFill>
                <a:latin typeface="Old Standard TT"/>
                <a:ea typeface="Old Standard TT"/>
                <a:cs typeface="Old Standard TT"/>
                <a:sym typeface="Old Standard TT"/>
              </a:rPr>
              <a:t>Referral area</a:t>
            </a:r>
            <a:r>
              <a:rPr lang="en" sz="2000">
                <a:solidFill>
                  <a:srgbClr val="674EA7"/>
                </a:solidFill>
                <a:latin typeface="Old Standard TT"/>
                <a:ea typeface="Old Standard TT"/>
                <a:cs typeface="Old Standard TT"/>
                <a:sym typeface="Old Standard TT"/>
              </a:rPr>
              <a:t> - Communication (primarily unintelligible due to medical condition)</a:t>
            </a:r>
            <a:endParaRPr sz="2000">
              <a:solidFill>
                <a:srgbClr val="674EA7"/>
              </a:solidFill>
              <a:latin typeface="Old Standard TT"/>
              <a:ea typeface="Old Standard TT"/>
              <a:cs typeface="Old Standard TT"/>
              <a:sym typeface="Old Standard TT"/>
            </a:endParaRPr>
          </a:p>
        </p:txBody>
      </p:sp>
      <p:sp>
        <p:nvSpPr>
          <p:cNvPr id="97" name="Shape 97"/>
          <p:cNvSpPr txBox="1"/>
          <p:nvPr/>
        </p:nvSpPr>
        <p:spPr>
          <a:xfrm>
            <a:off x="3273925" y="1424788"/>
            <a:ext cx="5591100" cy="4395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a:latin typeface="Old Standard TT"/>
                <a:ea typeface="Old Standard TT"/>
                <a:cs typeface="Old Standard TT"/>
                <a:sym typeface="Old Standard TT"/>
              </a:rPr>
              <a:t>Start with basic information to get the </a:t>
            </a:r>
            <a:r>
              <a:rPr lang="en">
                <a:solidFill>
                  <a:schemeClr val="lt2"/>
                </a:solidFill>
                <a:latin typeface="Old Standard TT"/>
                <a:ea typeface="Old Standard TT"/>
                <a:cs typeface="Old Standard TT"/>
                <a:sym typeface="Old Standard TT"/>
              </a:rPr>
              <a:t>SETT</a:t>
            </a:r>
            <a:r>
              <a:rPr lang="en">
                <a:latin typeface="Old Standard TT"/>
                <a:ea typeface="Old Standard TT"/>
                <a:cs typeface="Old Standard TT"/>
                <a:sym typeface="Old Standard TT"/>
              </a:rPr>
              <a:t> discussion focused.</a:t>
            </a:r>
            <a:endParaRPr>
              <a:latin typeface="Old Standard TT"/>
              <a:ea typeface="Old Standard TT"/>
              <a:cs typeface="Old Standard TT"/>
              <a:sym typeface="Old Standard TT"/>
            </a:endParaRPr>
          </a:p>
        </p:txBody>
      </p:sp>
      <p:pic>
        <p:nvPicPr>
          <p:cNvPr id="98" name="Shape 98"/>
          <p:cNvPicPr preferRelativeResize="0"/>
          <p:nvPr/>
        </p:nvPicPr>
        <p:blipFill>
          <a:blip r:embed="rId3">
            <a:alphaModFix/>
          </a:blip>
          <a:stretch>
            <a:fillRect/>
          </a:stretch>
        </p:blipFill>
        <p:spPr>
          <a:xfrm>
            <a:off x="316899" y="236575"/>
            <a:ext cx="2724875" cy="2225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423013" y="293600"/>
            <a:ext cx="2520900" cy="61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solidFill>
                  <a:schemeClr val="lt2"/>
                </a:solidFill>
              </a:rPr>
              <a:t>S</a:t>
            </a:r>
            <a:r>
              <a:rPr lang="en"/>
              <a:t> = Student</a:t>
            </a:r>
            <a:endParaRPr/>
          </a:p>
        </p:txBody>
      </p:sp>
      <p:sp>
        <p:nvSpPr>
          <p:cNvPr id="104" name="Shape 104"/>
          <p:cNvSpPr txBox="1">
            <a:spLocks noGrp="1"/>
          </p:cNvSpPr>
          <p:nvPr>
            <p:ph type="body" idx="2"/>
          </p:nvPr>
        </p:nvSpPr>
        <p:spPr>
          <a:xfrm>
            <a:off x="448050" y="1907700"/>
            <a:ext cx="8247900" cy="2581200"/>
          </a:xfrm>
          <a:prstGeom prst="rect">
            <a:avLst/>
          </a:prstGeom>
          <a:ln w="9525" cap="flat" cmpd="sng">
            <a:solidFill>
              <a:srgbClr val="000000"/>
            </a:solidFill>
            <a:prstDash val="dot"/>
            <a:round/>
            <a:headEnd type="none" w="med" len="med"/>
            <a:tailEnd type="none" w="med" len="med"/>
          </a:ln>
        </p:spPr>
        <p:txBody>
          <a:bodyPr spcFirstLastPara="1" wrap="square" lIns="91425" tIns="91425" rIns="91425" bIns="91425" anchor="t" anchorCtr="0">
            <a:noAutofit/>
          </a:bodyPr>
          <a:lstStyle/>
          <a:p>
            <a:pPr marL="457200" lvl="0" indent="-317500" rtl="0">
              <a:spcBef>
                <a:spcPts val="0"/>
              </a:spcBef>
              <a:spcAft>
                <a:spcPts val="0"/>
              </a:spcAft>
              <a:buClr>
                <a:srgbClr val="674EA7"/>
              </a:buClr>
              <a:buSzPts val="1400"/>
              <a:buChar char="●"/>
            </a:pPr>
            <a:r>
              <a:rPr lang="en" b="1">
                <a:solidFill>
                  <a:srgbClr val="674EA7"/>
                </a:solidFill>
              </a:rPr>
              <a:t>Related Goal(s) - </a:t>
            </a:r>
            <a:r>
              <a:rPr lang="en" sz="1200">
                <a:solidFill>
                  <a:srgbClr val="674EA7"/>
                </a:solidFill>
              </a:rPr>
              <a:t>Communication (sort items 2-3, answer who/what/where with minimal cues, initiate communication for getting needs met)</a:t>
            </a:r>
            <a:endParaRPr>
              <a:solidFill>
                <a:srgbClr val="674EA7"/>
              </a:solidFill>
            </a:endParaRPr>
          </a:p>
          <a:p>
            <a:pPr marL="457200" lvl="0" indent="-317500" rtl="0">
              <a:spcBef>
                <a:spcPts val="0"/>
              </a:spcBef>
              <a:spcAft>
                <a:spcPts val="0"/>
              </a:spcAft>
              <a:buClr>
                <a:srgbClr val="674EA7"/>
              </a:buClr>
              <a:buSzPts val="1400"/>
              <a:buChar char="●"/>
            </a:pPr>
            <a:r>
              <a:rPr lang="en" b="1">
                <a:solidFill>
                  <a:srgbClr val="674EA7"/>
                </a:solidFill>
              </a:rPr>
              <a:t>Strengths - </a:t>
            </a:r>
            <a:endParaRPr b="1">
              <a:solidFill>
                <a:srgbClr val="674EA7"/>
              </a:solidFill>
            </a:endParaRPr>
          </a:p>
          <a:p>
            <a:pPr marL="914400" lvl="1" indent="-304800" rtl="0">
              <a:spcBef>
                <a:spcPts val="0"/>
              </a:spcBef>
              <a:spcAft>
                <a:spcPts val="0"/>
              </a:spcAft>
              <a:buClr>
                <a:srgbClr val="674EA7"/>
              </a:buClr>
              <a:buSzPts val="1200"/>
              <a:buChar char="○"/>
            </a:pPr>
            <a:r>
              <a:rPr lang="en">
                <a:solidFill>
                  <a:srgbClr val="674EA7"/>
                </a:solidFill>
              </a:rPr>
              <a:t>W</a:t>
            </a:r>
            <a:r>
              <a:rPr lang="en" sz="1200">
                <a:solidFill>
                  <a:srgbClr val="674EA7"/>
                </a:solidFill>
              </a:rPr>
              <a:t>ants to communicate with adults</a:t>
            </a:r>
            <a:r>
              <a:rPr lang="en">
                <a:solidFill>
                  <a:srgbClr val="674EA7"/>
                </a:solidFill>
              </a:rPr>
              <a:t>/</a:t>
            </a:r>
            <a:r>
              <a:rPr lang="en" sz="1200">
                <a:solidFill>
                  <a:srgbClr val="674EA7"/>
                </a:solidFill>
              </a:rPr>
              <a:t>peers</a:t>
            </a:r>
            <a:endParaRPr sz="1200">
              <a:solidFill>
                <a:srgbClr val="674EA7"/>
              </a:solidFill>
            </a:endParaRPr>
          </a:p>
          <a:p>
            <a:pPr marL="914400" lvl="1" indent="-304800" rtl="0">
              <a:spcBef>
                <a:spcPts val="0"/>
              </a:spcBef>
              <a:spcAft>
                <a:spcPts val="0"/>
              </a:spcAft>
              <a:buClr>
                <a:srgbClr val="674EA7"/>
              </a:buClr>
              <a:buSzPts val="1200"/>
              <a:buChar char="○"/>
            </a:pPr>
            <a:r>
              <a:rPr lang="en">
                <a:solidFill>
                  <a:srgbClr val="674EA7"/>
                </a:solidFill>
              </a:rPr>
              <a:t>D</a:t>
            </a:r>
            <a:r>
              <a:rPr lang="en" sz="1200">
                <a:solidFill>
                  <a:srgbClr val="674EA7"/>
                </a:solidFill>
              </a:rPr>
              <a:t>oes</a:t>
            </a:r>
            <a:r>
              <a:rPr lang="en">
                <a:solidFill>
                  <a:srgbClr val="674EA7"/>
                </a:solidFill>
              </a:rPr>
              <a:t>n’t</a:t>
            </a:r>
            <a:r>
              <a:rPr lang="en" sz="1200">
                <a:solidFill>
                  <a:srgbClr val="674EA7"/>
                </a:solidFill>
              </a:rPr>
              <a:t> give up (repeats, </a:t>
            </a:r>
            <a:r>
              <a:rPr lang="en">
                <a:solidFill>
                  <a:srgbClr val="674EA7"/>
                </a:solidFill>
              </a:rPr>
              <a:t>tries to show</a:t>
            </a:r>
            <a:r>
              <a:rPr lang="en" sz="1200">
                <a:solidFill>
                  <a:srgbClr val="674EA7"/>
                </a:solidFill>
              </a:rPr>
              <a:t>)</a:t>
            </a:r>
            <a:endParaRPr>
              <a:solidFill>
                <a:srgbClr val="674EA7"/>
              </a:solidFill>
            </a:endParaRPr>
          </a:p>
          <a:p>
            <a:pPr marL="914400" lvl="1" indent="-304800" rtl="0">
              <a:lnSpc>
                <a:spcPct val="100000"/>
              </a:lnSpc>
              <a:spcBef>
                <a:spcPts val="0"/>
              </a:spcBef>
              <a:spcAft>
                <a:spcPts val="0"/>
              </a:spcAft>
              <a:buClr>
                <a:srgbClr val="674EA7"/>
              </a:buClr>
              <a:buSzPts val="1200"/>
              <a:buChar char="○"/>
            </a:pPr>
            <a:r>
              <a:rPr lang="en">
                <a:solidFill>
                  <a:srgbClr val="674EA7"/>
                </a:solidFill>
              </a:rPr>
              <a:t>Raises hand (wait until called on, points at what he needs)</a:t>
            </a:r>
            <a:endParaRPr>
              <a:solidFill>
                <a:srgbClr val="674EA7"/>
              </a:solidFill>
            </a:endParaRPr>
          </a:p>
          <a:p>
            <a:pPr marL="914400" lvl="1" indent="-304800" rtl="0">
              <a:lnSpc>
                <a:spcPct val="100000"/>
              </a:lnSpc>
              <a:spcBef>
                <a:spcPts val="0"/>
              </a:spcBef>
              <a:spcAft>
                <a:spcPts val="0"/>
              </a:spcAft>
              <a:buClr>
                <a:srgbClr val="674EA7"/>
              </a:buClr>
              <a:buSzPts val="1200"/>
              <a:buChar char="○"/>
            </a:pPr>
            <a:r>
              <a:rPr lang="en">
                <a:solidFill>
                  <a:srgbClr val="674EA7"/>
                </a:solidFill>
              </a:rPr>
              <a:t>Always able to find pictures among choices</a:t>
            </a:r>
            <a:endParaRPr>
              <a:solidFill>
                <a:srgbClr val="674EA7"/>
              </a:solidFill>
            </a:endParaRPr>
          </a:p>
          <a:p>
            <a:pPr marL="457200" lvl="0" indent="-317500" rtl="0">
              <a:spcBef>
                <a:spcPts val="0"/>
              </a:spcBef>
              <a:spcAft>
                <a:spcPts val="0"/>
              </a:spcAft>
              <a:buClr>
                <a:srgbClr val="674EA7"/>
              </a:buClr>
              <a:buSzPts val="1400"/>
              <a:buChar char="●"/>
            </a:pPr>
            <a:r>
              <a:rPr lang="en" b="1">
                <a:solidFill>
                  <a:srgbClr val="674EA7"/>
                </a:solidFill>
              </a:rPr>
              <a:t>Difficulties - </a:t>
            </a:r>
            <a:endParaRPr b="1">
              <a:solidFill>
                <a:srgbClr val="674EA7"/>
              </a:solidFill>
            </a:endParaRPr>
          </a:p>
          <a:p>
            <a:pPr marL="914400" lvl="1" indent="-304800" rtl="0">
              <a:spcBef>
                <a:spcPts val="0"/>
              </a:spcBef>
              <a:spcAft>
                <a:spcPts val="0"/>
              </a:spcAft>
              <a:buClr>
                <a:srgbClr val="674EA7"/>
              </a:buClr>
              <a:buSzPts val="1200"/>
              <a:buChar char="○"/>
            </a:pPr>
            <a:r>
              <a:rPr lang="en">
                <a:solidFill>
                  <a:srgbClr val="674EA7"/>
                </a:solidFill>
              </a:rPr>
              <a:t>Attendance issues (present only 66% due to bus and illness issues)</a:t>
            </a:r>
            <a:endParaRPr>
              <a:solidFill>
                <a:srgbClr val="674EA7"/>
              </a:solidFill>
            </a:endParaRPr>
          </a:p>
          <a:p>
            <a:pPr marL="914400" lvl="1" indent="-304800" rtl="0">
              <a:spcBef>
                <a:spcPts val="0"/>
              </a:spcBef>
              <a:spcAft>
                <a:spcPts val="0"/>
              </a:spcAft>
              <a:buClr>
                <a:srgbClr val="674EA7"/>
              </a:buClr>
              <a:buSzPts val="1200"/>
              <a:buChar char="○"/>
            </a:pPr>
            <a:r>
              <a:rPr lang="en">
                <a:solidFill>
                  <a:srgbClr val="674EA7"/>
                </a:solidFill>
              </a:rPr>
              <a:t>Inconsistent with CV/VC words with model (75% average)</a:t>
            </a:r>
            <a:endParaRPr>
              <a:solidFill>
                <a:srgbClr val="674EA7"/>
              </a:solidFill>
            </a:endParaRPr>
          </a:p>
          <a:p>
            <a:pPr marL="914400" lvl="1" indent="-304800" rtl="0">
              <a:spcBef>
                <a:spcPts val="0"/>
              </a:spcBef>
              <a:spcAft>
                <a:spcPts val="0"/>
              </a:spcAft>
              <a:buClr>
                <a:srgbClr val="674EA7"/>
              </a:buClr>
              <a:buSzPts val="1200"/>
              <a:buChar char="○"/>
            </a:pPr>
            <a:r>
              <a:rPr lang="en">
                <a:solidFill>
                  <a:srgbClr val="674EA7"/>
                </a:solidFill>
              </a:rPr>
              <a:t>Limited oral motor strength/control</a:t>
            </a:r>
            <a:endParaRPr>
              <a:solidFill>
                <a:srgbClr val="674EA7"/>
              </a:solidFill>
            </a:endParaRPr>
          </a:p>
        </p:txBody>
      </p:sp>
      <p:pic>
        <p:nvPicPr>
          <p:cNvPr id="105" name="Shape 105">
            <a:hlinkClick r:id="rId3"/>
          </p:cNvPr>
          <p:cNvPicPr preferRelativeResize="0"/>
          <p:nvPr/>
        </p:nvPicPr>
        <p:blipFill>
          <a:blip r:embed="rId4">
            <a:alphaModFix/>
          </a:blip>
          <a:stretch>
            <a:fillRect/>
          </a:stretch>
        </p:blipFill>
        <p:spPr>
          <a:xfrm>
            <a:off x="0" y="4429125"/>
            <a:ext cx="9144000" cy="714375"/>
          </a:xfrm>
          <a:prstGeom prst="rect">
            <a:avLst/>
          </a:prstGeom>
          <a:noFill/>
          <a:ln>
            <a:noFill/>
          </a:ln>
        </p:spPr>
      </p:pic>
      <p:pic>
        <p:nvPicPr>
          <p:cNvPr id="106" name="Shape 106"/>
          <p:cNvPicPr preferRelativeResize="0"/>
          <p:nvPr/>
        </p:nvPicPr>
        <p:blipFill>
          <a:blip r:embed="rId5">
            <a:alphaModFix/>
          </a:blip>
          <a:stretch>
            <a:fillRect/>
          </a:stretch>
        </p:blipFill>
        <p:spPr>
          <a:xfrm>
            <a:off x="868575" y="184950"/>
            <a:ext cx="2407689" cy="1602900"/>
          </a:xfrm>
          <a:prstGeom prst="rect">
            <a:avLst/>
          </a:prstGeom>
          <a:noFill/>
          <a:ln>
            <a:noFill/>
          </a:ln>
        </p:spPr>
      </p:pic>
      <p:pic>
        <p:nvPicPr>
          <p:cNvPr id="107" name="Shape 107"/>
          <p:cNvPicPr preferRelativeResize="0"/>
          <p:nvPr/>
        </p:nvPicPr>
        <p:blipFill>
          <a:blip r:embed="rId6">
            <a:alphaModFix/>
          </a:blip>
          <a:stretch>
            <a:fillRect/>
          </a:stretch>
        </p:blipFill>
        <p:spPr>
          <a:xfrm>
            <a:off x="6090650" y="152400"/>
            <a:ext cx="2401518" cy="1602900"/>
          </a:xfrm>
          <a:prstGeom prst="rect">
            <a:avLst/>
          </a:prstGeom>
          <a:noFill/>
          <a:ln>
            <a:noFill/>
          </a:ln>
        </p:spPr>
      </p:pic>
      <p:sp>
        <p:nvSpPr>
          <p:cNvPr id="108" name="Shape 108"/>
          <p:cNvSpPr txBox="1"/>
          <p:nvPr/>
        </p:nvSpPr>
        <p:spPr>
          <a:xfrm>
            <a:off x="3486150" y="906800"/>
            <a:ext cx="2171700" cy="84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Old Standard TT"/>
                <a:ea typeface="Old Standard TT"/>
                <a:cs typeface="Old Standard TT"/>
                <a:sym typeface="Old Standard TT"/>
              </a:rPr>
              <a:t>Which choice is an example of the “S” in </a:t>
            </a:r>
            <a:r>
              <a:rPr lang="en" b="1">
                <a:solidFill>
                  <a:schemeClr val="lt2"/>
                </a:solidFill>
                <a:latin typeface="Old Standard TT"/>
                <a:ea typeface="Old Standard TT"/>
                <a:cs typeface="Old Standard TT"/>
                <a:sym typeface="Old Standard TT"/>
              </a:rPr>
              <a:t>SETT</a:t>
            </a:r>
            <a:r>
              <a:rPr lang="en" b="1">
                <a:solidFill>
                  <a:schemeClr val="dk1"/>
                </a:solidFill>
                <a:latin typeface="Old Standard TT"/>
                <a:ea typeface="Old Standard TT"/>
                <a:cs typeface="Old Standard TT"/>
                <a:sym typeface="Old Standard TT"/>
              </a:rPr>
              <a:t>?</a:t>
            </a:r>
            <a:endParaRPr>
              <a:latin typeface="Old Standard TT"/>
              <a:ea typeface="Old Standard TT"/>
              <a:cs typeface="Old Standard TT"/>
              <a:sym typeface="Old Standard T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229625" y="135725"/>
            <a:ext cx="3639300" cy="560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b="1">
                <a:solidFill>
                  <a:schemeClr val="lt2"/>
                </a:solidFill>
              </a:rPr>
              <a:t>E</a:t>
            </a:r>
            <a:r>
              <a:rPr lang="en"/>
              <a:t> = Environment </a:t>
            </a:r>
            <a:endParaRPr/>
          </a:p>
        </p:txBody>
      </p:sp>
      <p:sp>
        <p:nvSpPr>
          <p:cNvPr id="114" name="Shape 114"/>
          <p:cNvSpPr txBox="1"/>
          <p:nvPr/>
        </p:nvSpPr>
        <p:spPr>
          <a:xfrm>
            <a:off x="341825" y="308550"/>
            <a:ext cx="2726400" cy="4082700"/>
          </a:xfrm>
          <a:prstGeom prst="rect">
            <a:avLst/>
          </a:prstGeom>
          <a:noFill/>
          <a:ln w="9525" cap="flat" cmpd="sng">
            <a:solidFill>
              <a:srgbClr val="000000"/>
            </a:solidFill>
            <a:prstDash val="dot"/>
            <a:round/>
            <a:headEnd type="none" w="med" len="med"/>
            <a:tailEnd type="none" w="med" len="med"/>
          </a:ln>
        </p:spPr>
        <p:txBody>
          <a:bodyPr spcFirstLastPara="1" wrap="square" lIns="91425" tIns="91425" rIns="91425" bIns="91425" anchor="ctr" anchorCtr="0">
            <a:noAutofit/>
          </a:bodyPr>
          <a:lstStyle/>
          <a:p>
            <a:pPr marL="457200" lvl="0" indent="-311150" rtl="0">
              <a:lnSpc>
                <a:spcPct val="100000"/>
              </a:lnSpc>
              <a:spcBef>
                <a:spcPts val="0"/>
              </a:spcBef>
              <a:spcAft>
                <a:spcPts val="0"/>
              </a:spcAft>
              <a:buClr>
                <a:srgbClr val="674EA7"/>
              </a:buClr>
              <a:buSzPts val="1300"/>
              <a:buFont typeface="Old Standard TT"/>
              <a:buChar char="●"/>
            </a:pPr>
            <a:r>
              <a:rPr lang="en" sz="1300" b="1" i="1">
                <a:solidFill>
                  <a:srgbClr val="674EA7"/>
                </a:solidFill>
                <a:latin typeface="Old Standard TT"/>
                <a:ea typeface="Old Standard TT"/>
                <a:cs typeface="Old Standard TT"/>
                <a:sym typeface="Old Standard TT"/>
              </a:rPr>
              <a:t>Locations include</a:t>
            </a:r>
            <a:r>
              <a:rPr lang="en" sz="1300" b="1">
                <a:solidFill>
                  <a:srgbClr val="674EA7"/>
                </a:solidFill>
                <a:latin typeface="Old Standard TT"/>
                <a:ea typeface="Old Standard TT"/>
                <a:cs typeface="Old Standard TT"/>
                <a:sym typeface="Old Standard TT"/>
              </a:rPr>
              <a:t>- </a:t>
            </a:r>
            <a:r>
              <a:rPr lang="en" sz="1300">
                <a:solidFill>
                  <a:srgbClr val="674EA7"/>
                </a:solidFill>
                <a:latin typeface="Old Standard TT"/>
                <a:ea typeface="Old Standard TT"/>
                <a:cs typeface="Old Standard TT"/>
                <a:sym typeface="Old Standard TT"/>
              </a:rPr>
              <a:t>Resource room, Gen. Ed. Science &amp; Social studies, Lunch, Recess, &amp; Music/Art/PE</a:t>
            </a:r>
            <a:endParaRPr sz="1300">
              <a:solidFill>
                <a:srgbClr val="674EA7"/>
              </a:solidFill>
              <a:latin typeface="Old Standard TT"/>
              <a:ea typeface="Old Standard TT"/>
              <a:cs typeface="Old Standard TT"/>
              <a:sym typeface="Old Standard TT"/>
            </a:endParaRPr>
          </a:p>
          <a:p>
            <a:pPr marL="457200" lvl="0" indent="-311150" rtl="0">
              <a:lnSpc>
                <a:spcPct val="100000"/>
              </a:lnSpc>
              <a:spcBef>
                <a:spcPts val="0"/>
              </a:spcBef>
              <a:spcAft>
                <a:spcPts val="0"/>
              </a:spcAft>
              <a:buClr>
                <a:srgbClr val="674EA7"/>
              </a:buClr>
              <a:buSzPts val="1300"/>
              <a:buFont typeface="Old Standard TT"/>
              <a:buChar char="●"/>
            </a:pPr>
            <a:r>
              <a:rPr lang="en" sz="1300" b="1" i="1">
                <a:solidFill>
                  <a:srgbClr val="674EA7"/>
                </a:solidFill>
                <a:latin typeface="Old Standard TT"/>
                <a:ea typeface="Old Standard TT"/>
                <a:cs typeface="Old Standard TT"/>
                <a:sym typeface="Old Standard TT"/>
              </a:rPr>
              <a:t>Anticipated device locations-</a:t>
            </a:r>
            <a:r>
              <a:rPr lang="en" sz="1300" b="1">
                <a:solidFill>
                  <a:srgbClr val="674EA7"/>
                </a:solidFill>
                <a:latin typeface="Old Standard TT"/>
                <a:ea typeface="Old Standard TT"/>
                <a:cs typeface="Old Standard TT"/>
                <a:sym typeface="Old Standard TT"/>
              </a:rPr>
              <a:t> </a:t>
            </a:r>
            <a:r>
              <a:rPr lang="en" sz="1300">
                <a:solidFill>
                  <a:srgbClr val="674EA7"/>
                </a:solidFill>
                <a:latin typeface="Old Standard TT"/>
                <a:ea typeface="Old Standard TT"/>
                <a:cs typeface="Old Standard TT"/>
                <a:sym typeface="Old Standard TT"/>
              </a:rPr>
              <a:t>Classrooms, Therapy (SLP/OT), and Lunch (if trial successful, the team is anticipating the device be used at home as well)</a:t>
            </a:r>
            <a:endParaRPr sz="1300">
              <a:solidFill>
                <a:srgbClr val="674EA7"/>
              </a:solidFill>
              <a:latin typeface="Old Standard TT"/>
              <a:ea typeface="Old Standard TT"/>
              <a:cs typeface="Old Standard TT"/>
              <a:sym typeface="Old Standard TT"/>
            </a:endParaRPr>
          </a:p>
          <a:p>
            <a:pPr marL="457200" lvl="0" indent="-311150" rtl="0">
              <a:lnSpc>
                <a:spcPct val="100000"/>
              </a:lnSpc>
              <a:spcBef>
                <a:spcPts val="0"/>
              </a:spcBef>
              <a:spcAft>
                <a:spcPts val="0"/>
              </a:spcAft>
              <a:buClr>
                <a:srgbClr val="674EA7"/>
              </a:buClr>
              <a:buSzPts val="1300"/>
              <a:buFont typeface="Old Standard TT"/>
              <a:buChar char="●"/>
            </a:pPr>
            <a:r>
              <a:rPr lang="en" sz="1300" b="1" i="1">
                <a:solidFill>
                  <a:srgbClr val="674EA7"/>
                </a:solidFill>
                <a:latin typeface="Old Standard TT"/>
                <a:ea typeface="Old Standard TT"/>
                <a:cs typeface="Old Standard TT"/>
                <a:sym typeface="Old Standard TT"/>
              </a:rPr>
              <a:t>Home-</a:t>
            </a:r>
            <a:r>
              <a:rPr lang="en" sz="1300">
                <a:solidFill>
                  <a:srgbClr val="674EA7"/>
                </a:solidFill>
                <a:latin typeface="Old Standard TT"/>
                <a:ea typeface="Old Standard TT"/>
                <a:cs typeface="Old Standard TT"/>
                <a:sym typeface="Old Standard TT"/>
              </a:rPr>
              <a:t> mom is interested in using something at home, currently not using anything, she'll have him repeat words and she usually will understand him more but still limited, currently homeless</a:t>
            </a:r>
            <a:endParaRPr sz="1300" b="1">
              <a:solidFill>
                <a:srgbClr val="674EA7"/>
              </a:solidFill>
              <a:latin typeface="Old Standard TT"/>
              <a:ea typeface="Old Standard TT"/>
              <a:cs typeface="Old Standard TT"/>
              <a:sym typeface="Old Standard TT"/>
            </a:endParaRPr>
          </a:p>
        </p:txBody>
      </p:sp>
      <p:pic>
        <p:nvPicPr>
          <p:cNvPr id="115" name="Shape 115"/>
          <p:cNvPicPr preferRelativeResize="0"/>
          <p:nvPr/>
        </p:nvPicPr>
        <p:blipFill rotWithShape="1">
          <a:blip r:embed="rId3">
            <a:alphaModFix/>
          </a:blip>
          <a:srcRect l="1480" t="16587" r="3606" b="2968"/>
          <a:stretch/>
        </p:blipFill>
        <p:spPr>
          <a:xfrm>
            <a:off x="3343550" y="1339400"/>
            <a:ext cx="5641274" cy="3226275"/>
          </a:xfrm>
          <a:prstGeom prst="rect">
            <a:avLst/>
          </a:prstGeom>
          <a:noFill/>
          <a:ln>
            <a:noFill/>
          </a:ln>
        </p:spPr>
      </p:pic>
      <p:pic>
        <p:nvPicPr>
          <p:cNvPr id="116" name="Shape 116">
            <a:hlinkClick r:id="rId4"/>
          </p:cNvPr>
          <p:cNvPicPr preferRelativeResize="0"/>
          <p:nvPr/>
        </p:nvPicPr>
        <p:blipFill>
          <a:blip r:embed="rId5">
            <a:alphaModFix/>
          </a:blip>
          <a:stretch>
            <a:fillRect/>
          </a:stretch>
        </p:blipFill>
        <p:spPr>
          <a:xfrm>
            <a:off x="0" y="4429125"/>
            <a:ext cx="9144000" cy="714375"/>
          </a:xfrm>
          <a:prstGeom prst="rect">
            <a:avLst/>
          </a:prstGeom>
          <a:noFill/>
          <a:ln>
            <a:noFill/>
          </a:ln>
        </p:spPr>
      </p:pic>
      <p:sp>
        <p:nvSpPr>
          <p:cNvPr id="117" name="Shape 117"/>
          <p:cNvSpPr txBox="1"/>
          <p:nvPr/>
        </p:nvSpPr>
        <p:spPr>
          <a:xfrm>
            <a:off x="3979613" y="696425"/>
            <a:ext cx="5005200" cy="474300"/>
          </a:xfrm>
          <a:prstGeom prst="rect">
            <a:avLst/>
          </a:prstGeom>
          <a:noFill/>
          <a:ln>
            <a:noFill/>
          </a:ln>
        </p:spPr>
        <p:txBody>
          <a:bodyPr spcFirstLastPara="1" wrap="square" lIns="91425" tIns="91425" rIns="91425" bIns="91425" anchor="t" anchorCtr="0">
            <a:noAutofit/>
          </a:bodyPr>
          <a:lstStyle/>
          <a:p>
            <a:pPr marL="0" lvl="0" indent="0" algn="r">
              <a:spcBef>
                <a:spcPts val="0"/>
              </a:spcBef>
              <a:spcAft>
                <a:spcPts val="0"/>
              </a:spcAft>
              <a:buNone/>
            </a:pPr>
            <a:r>
              <a:rPr lang="en" b="1">
                <a:latin typeface="Old Standard TT"/>
                <a:ea typeface="Old Standard TT"/>
                <a:cs typeface="Old Standard TT"/>
                <a:sym typeface="Old Standard TT"/>
              </a:rPr>
              <a:t>What are some examples of classroom/school environments that could impact students with disabilities?</a:t>
            </a:r>
            <a:endParaRPr b="1">
              <a:latin typeface="Old Standard TT"/>
              <a:ea typeface="Old Standard TT"/>
              <a:cs typeface="Old Standard TT"/>
              <a:sym typeface="Old Standard T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2423550" y="173775"/>
            <a:ext cx="4296900" cy="73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lt2"/>
                </a:solidFill>
              </a:rPr>
              <a:t>T</a:t>
            </a:r>
            <a:r>
              <a:rPr lang="en"/>
              <a:t> = Task </a:t>
            </a:r>
            <a:endParaRPr/>
          </a:p>
        </p:txBody>
      </p:sp>
      <p:sp>
        <p:nvSpPr>
          <p:cNvPr id="123" name="Shape 123"/>
          <p:cNvSpPr txBox="1"/>
          <p:nvPr/>
        </p:nvSpPr>
        <p:spPr>
          <a:xfrm>
            <a:off x="137275" y="1407900"/>
            <a:ext cx="5154600" cy="2327700"/>
          </a:xfrm>
          <a:prstGeom prst="rect">
            <a:avLst/>
          </a:prstGeom>
          <a:noFill/>
          <a:ln w="9525" cap="flat" cmpd="sng">
            <a:solidFill>
              <a:srgbClr val="000000"/>
            </a:solidFill>
            <a:prstDash val="dot"/>
            <a:round/>
            <a:headEnd type="none" w="med" len="med"/>
            <a:tailEnd type="none" w="med" len="med"/>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n" sz="1800" i="1">
                <a:solidFill>
                  <a:srgbClr val="674EA7"/>
                </a:solidFill>
                <a:latin typeface="Old Standard TT"/>
                <a:ea typeface="Old Standard TT"/>
                <a:cs typeface="Old Standard TT"/>
                <a:sym typeface="Old Standard TT"/>
              </a:rPr>
              <a:t>Expected tasks they are </a:t>
            </a:r>
            <a:r>
              <a:rPr lang="en" sz="1800" b="1" i="1">
                <a:solidFill>
                  <a:srgbClr val="674EA7"/>
                </a:solidFill>
                <a:latin typeface="Old Standard TT"/>
                <a:ea typeface="Old Standard TT"/>
                <a:cs typeface="Old Standard TT"/>
                <a:sym typeface="Old Standard TT"/>
              </a:rPr>
              <a:t>unable</a:t>
            </a:r>
            <a:r>
              <a:rPr lang="en" sz="1800" i="1">
                <a:solidFill>
                  <a:srgbClr val="674EA7"/>
                </a:solidFill>
                <a:latin typeface="Old Standard TT"/>
                <a:ea typeface="Old Standard TT"/>
                <a:cs typeface="Old Standard TT"/>
                <a:sym typeface="Old Standard TT"/>
              </a:rPr>
              <a:t> to participate in -</a:t>
            </a:r>
            <a:r>
              <a:rPr lang="en" sz="1800">
                <a:solidFill>
                  <a:srgbClr val="674EA7"/>
                </a:solidFill>
                <a:latin typeface="Old Standard TT"/>
                <a:ea typeface="Old Standard TT"/>
                <a:cs typeface="Old Standard TT"/>
                <a:sym typeface="Old Standard TT"/>
              </a:rPr>
              <a:t> </a:t>
            </a:r>
            <a:endParaRPr sz="1800">
              <a:solidFill>
                <a:srgbClr val="674EA7"/>
              </a:solidFill>
              <a:latin typeface="Old Standard TT"/>
              <a:ea typeface="Old Standard TT"/>
              <a:cs typeface="Old Standard TT"/>
              <a:sym typeface="Old Standard TT"/>
            </a:endParaRPr>
          </a:p>
          <a:p>
            <a:pPr marL="914400" lvl="1" indent="-342900" rtl="0">
              <a:lnSpc>
                <a:spcPct val="115000"/>
              </a:lnSpc>
              <a:spcBef>
                <a:spcPts val="1600"/>
              </a:spcBef>
              <a:spcAft>
                <a:spcPts val="0"/>
              </a:spcAft>
              <a:buClr>
                <a:srgbClr val="674EA7"/>
              </a:buClr>
              <a:buSzPts val="1800"/>
              <a:buFont typeface="Old Standard TT"/>
              <a:buChar char="○"/>
            </a:pPr>
            <a:r>
              <a:rPr lang="en" sz="1800">
                <a:solidFill>
                  <a:srgbClr val="674EA7"/>
                </a:solidFill>
                <a:latin typeface="Old Standard TT"/>
                <a:ea typeface="Old Standard TT"/>
                <a:cs typeface="Old Standard TT"/>
                <a:sym typeface="Old Standard TT"/>
              </a:rPr>
              <a:t>providing verbal responses in curriculum tasks and tests</a:t>
            </a:r>
            <a:endParaRPr sz="1800">
              <a:solidFill>
                <a:srgbClr val="674EA7"/>
              </a:solidFill>
              <a:latin typeface="Old Standard TT"/>
              <a:ea typeface="Old Standard TT"/>
              <a:cs typeface="Old Standard TT"/>
              <a:sym typeface="Old Standard TT"/>
            </a:endParaRPr>
          </a:p>
          <a:p>
            <a:pPr marL="914400" marR="0" lvl="1" indent="-342900" algn="l" rtl="0">
              <a:lnSpc>
                <a:spcPct val="115000"/>
              </a:lnSpc>
              <a:spcBef>
                <a:spcPts val="0"/>
              </a:spcBef>
              <a:spcAft>
                <a:spcPts val="0"/>
              </a:spcAft>
              <a:buClr>
                <a:srgbClr val="674EA7"/>
              </a:buClr>
              <a:buSzPts val="1800"/>
              <a:buFont typeface="Old Standard TT"/>
              <a:buChar char="○"/>
            </a:pPr>
            <a:r>
              <a:rPr lang="en" sz="1800">
                <a:solidFill>
                  <a:srgbClr val="674EA7"/>
                </a:solidFill>
                <a:latin typeface="Old Standard TT"/>
                <a:ea typeface="Old Standard TT"/>
                <a:cs typeface="Old Standard TT"/>
                <a:sym typeface="Old Standard TT"/>
              </a:rPr>
              <a:t>socially participate with others</a:t>
            </a:r>
            <a:endParaRPr sz="1800">
              <a:solidFill>
                <a:srgbClr val="674EA7"/>
              </a:solidFill>
              <a:latin typeface="Old Standard TT"/>
              <a:ea typeface="Old Standard TT"/>
              <a:cs typeface="Old Standard TT"/>
              <a:sym typeface="Old Standard TT"/>
            </a:endParaRPr>
          </a:p>
          <a:p>
            <a:pPr marL="914400" marR="0" lvl="1" indent="-342900" algn="l" rtl="0">
              <a:lnSpc>
                <a:spcPct val="115000"/>
              </a:lnSpc>
              <a:spcBef>
                <a:spcPts val="0"/>
              </a:spcBef>
              <a:spcAft>
                <a:spcPts val="0"/>
              </a:spcAft>
              <a:buClr>
                <a:srgbClr val="674EA7"/>
              </a:buClr>
              <a:buSzPts val="1800"/>
              <a:buFont typeface="Old Standard TT"/>
              <a:buChar char="○"/>
            </a:pPr>
            <a:r>
              <a:rPr lang="en" sz="1800">
                <a:solidFill>
                  <a:srgbClr val="674EA7"/>
                </a:solidFill>
                <a:latin typeface="Old Standard TT"/>
                <a:ea typeface="Old Standard TT"/>
                <a:cs typeface="Old Standard TT"/>
                <a:sym typeface="Old Standard TT"/>
              </a:rPr>
              <a:t>verbally make requests and self-advocacy</a:t>
            </a:r>
            <a:endParaRPr sz="1800">
              <a:solidFill>
                <a:srgbClr val="674EA7"/>
              </a:solidFill>
              <a:latin typeface="Old Standard TT"/>
              <a:ea typeface="Old Standard TT"/>
              <a:cs typeface="Old Standard TT"/>
              <a:sym typeface="Old Standard TT"/>
            </a:endParaRPr>
          </a:p>
        </p:txBody>
      </p:sp>
      <p:sp>
        <p:nvSpPr>
          <p:cNvPr id="124" name="Shape 124"/>
          <p:cNvSpPr txBox="1"/>
          <p:nvPr/>
        </p:nvSpPr>
        <p:spPr>
          <a:xfrm>
            <a:off x="5850225" y="807600"/>
            <a:ext cx="2783400" cy="60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b="1">
                <a:solidFill>
                  <a:schemeClr val="dk1"/>
                </a:solidFill>
                <a:latin typeface="Old Standard TT"/>
                <a:ea typeface="Old Standard TT"/>
                <a:cs typeface="Old Standard TT"/>
                <a:sym typeface="Old Standard TT"/>
              </a:rPr>
              <a:t>Which choice is an example of the first “T” in </a:t>
            </a:r>
            <a:r>
              <a:rPr lang="en" b="1">
                <a:solidFill>
                  <a:schemeClr val="lt2"/>
                </a:solidFill>
                <a:latin typeface="Old Standard TT"/>
                <a:ea typeface="Old Standard TT"/>
                <a:cs typeface="Old Standard TT"/>
                <a:sym typeface="Old Standard TT"/>
              </a:rPr>
              <a:t>SETT</a:t>
            </a:r>
            <a:r>
              <a:rPr lang="en" b="1">
                <a:solidFill>
                  <a:schemeClr val="dk1"/>
                </a:solidFill>
                <a:latin typeface="Old Standard TT"/>
                <a:ea typeface="Old Standard TT"/>
                <a:cs typeface="Old Standard TT"/>
                <a:sym typeface="Old Standard TT"/>
              </a:rPr>
              <a:t>?</a:t>
            </a:r>
            <a:endParaRPr>
              <a:latin typeface="Old Standard TT"/>
              <a:ea typeface="Old Standard TT"/>
              <a:cs typeface="Old Standard TT"/>
              <a:sym typeface="Old Standard TT"/>
            </a:endParaRPr>
          </a:p>
        </p:txBody>
      </p:sp>
      <p:pic>
        <p:nvPicPr>
          <p:cNvPr id="125" name="Shape 125">
            <a:hlinkClick r:id="rId3"/>
          </p:cNvPr>
          <p:cNvPicPr preferRelativeResize="0"/>
          <p:nvPr/>
        </p:nvPicPr>
        <p:blipFill>
          <a:blip r:embed="rId4">
            <a:alphaModFix/>
          </a:blip>
          <a:stretch>
            <a:fillRect/>
          </a:stretch>
        </p:blipFill>
        <p:spPr>
          <a:xfrm>
            <a:off x="0" y="4429125"/>
            <a:ext cx="9144000" cy="714375"/>
          </a:xfrm>
          <a:prstGeom prst="rect">
            <a:avLst/>
          </a:prstGeom>
          <a:noFill/>
          <a:ln>
            <a:noFill/>
          </a:ln>
        </p:spPr>
      </p:pic>
      <p:pic>
        <p:nvPicPr>
          <p:cNvPr id="126" name="Shape 126"/>
          <p:cNvPicPr preferRelativeResize="0"/>
          <p:nvPr/>
        </p:nvPicPr>
        <p:blipFill>
          <a:blip r:embed="rId5">
            <a:alphaModFix/>
          </a:blip>
          <a:stretch>
            <a:fillRect/>
          </a:stretch>
        </p:blipFill>
        <p:spPr>
          <a:xfrm>
            <a:off x="5517725" y="2101426"/>
            <a:ext cx="3533200" cy="2327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2079</Words>
  <Application>Microsoft Office PowerPoint</Application>
  <PresentationFormat>On-screen Show (16:9)</PresentationFormat>
  <Paragraphs>193</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Proxima Nova</vt:lpstr>
      <vt:lpstr>Old Standard TT</vt:lpstr>
      <vt:lpstr>Proxima Nova Semibold</vt:lpstr>
      <vt:lpstr>Arial</vt:lpstr>
      <vt:lpstr>Paperback</vt:lpstr>
      <vt:lpstr>Ignite Your Learning: AT Decision-Making</vt:lpstr>
      <vt:lpstr>Step 1:  Determine need and Gather information (SETT)</vt:lpstr>
      <vt:lpstr>Difficulty accessing the curriculum due to their disability?</vt:lpstr>
      <vt:lpstr>PowerPoint Presentation</vt:lpstr>
      <vt:lpstr>SETT Framework</vt:lpstr>
      <vt:lpstr>Get to know the SETT</vt:lpstr>
      <vt:lpstr>S = Student</vt:lpstr>
      <vt:lpstr>E = Environment </vt:lpstr>
      <vt:lpstr>T = Task </vt:lpstr>
      <vt:lpstr>T = Tool</vt:lpstr>
      <vt:lpstr>SETT Troubleshooting</vt:lpstr>
      <vt:lpstr>Step 2:  Device Decision-Making</vt:lpstr>
      <vt:lpstr>Trial a Tool</vt:lpstr>
      <vt:lpstr>SNAP Media</vt:lpstr>
      <vt:lpstr>What to do with the Trial Results</vt:lpstr>
      <vt:lpstr>Proposal Process</vt:lpstr>
      <vt:lpstr>Adding to a device</vt:lpstr>
      <vt:lpstr>Step 3:  Making it IEP Official</vt:lpstr>
      <vt:lpstr>General Suggestions on writing AT into the IEP</vt:lpstr>
      <vt:lpstr>General Suggestions on writing AT into the IEP</vt:lpstr>
      <vt:lpstr>General Suggestions on writing AT into the IEP</vt:lpstr>
      <vt:lpstr>General Suggestions on writing AT into the IEP</vt:lpstr>
      <vt:lpstr>Related Resource Links</vt:lpstr>
      <vt:lpstr>-- 2018 Ignite your Learning --  AT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Ignite Your Learning: AT Decision-Making</dc:title>
  <cp:lastModifiedBy>Andrea Jackson</cp:lastModifiedBy>
  <cp:revision>1</cp:revision>
  <dcterms:modified xsi:type="dcterms:W3CDTF">2018-02-16T14:00:47Z</dcterms:modified>
</cp:coreProperties>
</file>